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pos="61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61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e393ef2d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4e393ef2d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de9e62cb6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4de9e62cb6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e393ef2d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4e393ef2d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de9e62cb6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de9e62cb6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4de9e62cb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4de9e62cb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e393ef2d9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e393ef2d9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Anther method we employ to adapta a latent diffusion model like stable </a:t>
            </a:r>
            <a:r>
              <a:rPr lang="en"/>
              <a:t>discuss</a:t>
            </a:r>
            <a:r>
              <a:rPr lang="en"/>
              <a:t> was using a 2 step process in which 1 step was to Finetune the SDM to be able to </a:t>
            </a:r>
            <a:r>
              <a:rPr lang="en"/>
              <a:t>generate</a:t>
            </a:r>
            <a:r>
              <a:rPr lang="en"/>
              <a:t> face images </a:t>
            </a:r>
            <a:r>
              <a:rPr lang="en"/>
              <a:t>conditioned</a:t>
            </a:r>
            <a:r>
              <a:rPr lang="en"/>
              <a:t> on a age-related text prompt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de9e62cb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4de9e62cb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de9e62cb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4de9e62cb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4e5ba98cd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4e5ba98cd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de9e62cb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4de9e62cb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4de9e62cb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4de9e62cb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DreamBooth:</a:t>
            </a:r>
            <a:endParaRPr/>
          </a:p>
          <a:p>
            <a:pPr indent="-298450" lvl="0" marL="457200" rtl="0" algn="l">
              <a:spcBef>
                <a:spcPts val="0"/>
              </a:spcBef>
              <a:spcAft>
                <a:spcPts val="0"/>
              </a:spcAft>
              <a:buClr>
                <a:schemeClr val="dk1"/>
              </a:buClr>
              <a:buSzPts val="1100"/>
              <a:buAutoNum type="arabicPeriod"/>
            </a:pPr>
            <a:r>
              <a:rPr lang="en">
                <a:solidFill>
                  <a:schemeClr val="dk1"/>
                </a:solidFill>
              </a:rPr>
              <a:t>As shown by Ian before, the model is somehow overfitting due to the small size of training images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DreamBooth doesn’t learn </a:t>
            </a:r>
            <a:r>
              <a:rPr i="1" lang="en">
                <a:solidFill>
                  <a:schemeClr val="dk1"/>
                </a:solidFill>
              </a:rPr>
              <a:t>how</a:t>
            </a:r>
            <a:r>
              <a:rPr lang="en">
                <a:solidFill>
                  <a:schemeClr val="dk1"/>
                </a:solidFill>
              </a:rPr>
              <a:t> a face ages — just learn how to generate the same face in different contexts.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Aging output is prompt-dependent; there's no precise control over the aging direction or level</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Inversion:</a:t>
            </a:r>
            <a:endParaRPr/>
          </a:p>
          <a:p>
            <a:pPr indent="-298450" lvl="0" marL="457200" rtl="0" algn="l">
              <a:spcBef>
                <a:spcPts val="0"/>
              </a:spcBef>
              <a:spcAft>
                <a:spcPts val="0"/>
              </a:spcAft>
              <a:buSzPts val="1100"/>
              <a:buAutoNum type="arabicPeriod"/>
            </a:pPr>
            <a:r>
              <a:rPr lang="en"/>
              <a:t>It doesn’t encode "age progression" naturally</a:t>
            </a:r>
            <a:endParaRPr/>
          </a:p>
          <a:p>
            <a:pPr indent="-298450" lvl="0" marL="457200" rtl="0" algn="l">
              <a:spcBef>
                <a:spcPts val="0"/>
              </a:spcBef>
              <a:spcAft>
                <a:spcPts val="0"/>
              </a:spcAft>
              <a:buSzPts val="1100"/>
              <a:buAutoNum type="arabicPeriod"/>
            </a:pPr>
            <a:r>
              <a:rPr lang="en"/>
              <a:t>Small changes in prompts can lead to inconsistent or unrealistic aging.</a:t>
            </a:r>
            <a:endParaRPr/>
          </a:p>
          <a:p>
            <a:pPr indent="-298450" lvl="0" marL="457200" rtl="0" algn="l">
              <a:spcBef>
                <a:spcPts val="0"/>
              </a:spcBef>
              <a:spcAft>
                <a:spcPts val="0"/>
              </a:spcAft>
              <a:buSzPts val="1100"/>
              <a:buAutoNum type="arabicPeriod"/>
            </a:pPr>
            <a:r>
              <a:rPr lang="en"/>
              <a:t>Inversion is input-specific. You can’t invert one face and then apply "aging" to a batch of others — no general model is learned.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e5ba98cd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4e5ba98cd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This will add spatial control, reducing unwanted artifacts and better preserving identity.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de9e62cb6_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de9e62cb6_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de9e62c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de9e62c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of the papers we looked at compares </a:t>
            </a:r>
            <a:r>
              <a:rPr b="1" lang="en">
                <a:solidFill>
                  <a:schemeClr val="dk1"/>
                </a:solidFill>
              </a:rPr>
              <a:t>GANs and VAEs</a:t>
            </a:r>
            <a:r>
              <a:rPr lang="en">
                <a:solidFill>
                  <a:schemeClr val="dk1"/>
                </a:solidFill>
              </a:rPr>
              <a:t> on the MNIST dataset.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Before diffusion models, these were the go-to approaches for image generation — but both had major tradeoffs.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GANs</a:t>
            </a:r>
            <a:r>
              <a:rPr lang="en">
                <a:solidFill>
                  <a:schemeClr val="dk1"/>
                </a:solidFill>
              </a:rPr>
              <a:t> can generate sharp images, but they’re </a:t>
            </a:r>
            <a:r>
              <a:rPr b="1" lang="en">
                <a:solidFill>
                  <a:schemeClr val="dk1"/>
                </a:solidFill>
              </a:rPr>
              <a:t>unstable to train</a:t>
            </a:r>
            <a:r>
              <a:rPr lang="en">
                <a:solidFill>
                  <a:schemeClr val="dk1"/>
                </a:solidFill>
              </a:rPr>
              <a:t>. They often suffer from </a:t>
            </a:r>
            <a:r>
              <a:rPr b="1" lang="en">
                <a:solidFill>
                  <a:schemeClr val="dk1"/>
                </a:solidFill>
              </a:rPr>
              <a:t>mode collapse</a:t>
            </a:r>
            <a:r>
              <a:rPr lang="en">
                <a:solidFill>
                  <a:schemeClr val="dk1"/>
                </a:solidFill>
              </a:rPr>
              <a:t>, producing repetitive outputs, and lack a clear latent space, making editing hard.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VAEs</a:t>
            </a:r>
            <a:r>
              <a:rPr lang="en">
                <a:solidFill>
                  <a:schemeClr val="dk1"/>
                </a:solidFill>
              </a:rPr>
              <a:t> are more stable and interpretable, but their outputs are often </a:t>
            </a:r>
            <a:r>
              <a:rPr b="1" lang="en">
                <a:solidFill>
                  <a:schemeClr val="dk1"/>
                </a:solidFill>
              </a:rPr>
              <a:t>blurry</a:t>
            </a:r>
            <a:r>
              <a:rPr lang="en">
                <a:solidFill>
                  <a:schemeClr val="dk1"/>
                </a:solidFill>
              </a:rPr>
              <a:t>. In the paper, they scored worse in visual quality — a </a:t>
            </a:r>
            <a:r>
              <a:rPr b="1" lang="en">
                <a:solidFill>
                  <a:schemeClr val="dk1"/>
                </a:solidFill>
              </a:rPr>
              <a:t>FID of 28.56 vs. 18.24</a:t>
            </a:r>
            <a:r>
              <a:rPr lang="en">
                <a:solidFill>
                  <a:schemeClr val="dk1"/>
                </a:solidFill>
              </a:rPr>
              <a:t> for GANs. They also struggle to model complex distributions due to their </a:t>
            </a:r>
            <a:r>
              <a:rPr b="1" lang="en">
                <a:solidFill>
                  <a:schemeClr val="dk1"/>
                </a:solidFill>
              </a:rPr>
              <a:t>Gaussian latent space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short: </a:t>
            </a:r>
            <a:r>
              <a:rPr b="1" lang="en">
                <a:solidFill>
                  <a:schemeClr val="dk1"/>
                </a:solidFill>
              </a:rPr>
              <a:t>GANs give realism without control</a:t>
            </a:r>
            <a:r>
              <a:rPr lang="en">
                <a:solidFill>
                  <a:schemeClr val="dk1"/>
                </a:solidFill>
              </a:rPr>
              <a:t>, </a:t>
            </a:r>
            <a:r>
              <a:rPr b="1" lang="en">
                <a:solidFill>
                  <a:schemeClr val="dk1"/>
                </a:solidFill>
              </a:rPr>
              <a:t>VAEs give structure without detail</a:t>
            </a:r>
            <a:r>
              <a:rPr lang="en">
                <a:solidFill>
                  <a:schemeClr val="dk1"/>
                </a:solidFill>
              </a:rPr>
              <a:t> — and both fall short of what </a:t>
            </a:r>
            <a:r>
              <a:rPr b="1" lang="en">
                <a:solidFill>
                  <a:schemeClr val="dk1"/>
                </a:solidFill>
              </a:rPr>
              <a:t>diffusion models</a:t>
            </a:r>
            <a:r>
              <a:rPr lang="en">
                <a:solidFill>
                  <a:schemeClr val="dk1"/>
                </a:solidFill>
              </a:rPr>
              <a:t> can do</a:t>
            </a:r>
            <a:endParaRPr>
              <a:solidFill>
                <a:schemeClr val="dk1"/>
              </a:solidFill>
            </a:endParaRPr>
          </a:p>
          <a:p>
            <a:pPr indent="0" lvl="0" marL="139700" rtl="0" algn="l">
              <a:lnSpc>
                <a:spcPct val="115000"/>
              </a:lnSpc>
              <a:spcBef>
                <a:spcPts val="1200"/>
              </a:spcBef>
              <a:spcAft>
                <a:spcPts val="0"/>
              </a:spcAft>
              <a:buClr>
                <a:schemeClr val="dk1"/>
              </a:buClr>
              <a:buSzPts val="1100"/>
              <a:buFont typeface="Arial"/>
              <a:buNone/>
            </a:pPr>
            <a:r>
              <a:t/>
            </a:r>
            <a:endParaRPr sz="10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b="1" sz="10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4de9e62cb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4de9e62cb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Next, we looked at the paper </a:t>
            </a:r>
            <a:r>
              <a:rPr i="1" lang="en">
                <a:solidFill>
                  <a:schemeClr val="dk1"/>
                </a:solidFill>
              </a:rPr>
              <a:t>Denoising Diffusion Probabilistic Models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Unlike GANs or VAEs, which generate images in a single step, </a:t>
            </a:r>
            <a:r>
              <a:rPr b="1" lang="en">
                <a:solidFill>
                  <a:schemeClr val="dk1"/>
                </a:solidFill>
              </a:rPr>
              <a:t>diffusion models start with noise and denoise gradually</a:t>
            </a:r>
            <a:r>
              <a:rPr lang="en">
                <a:solidFill>
                  <a:schemeClr val="dk1"/>
                </a:solidFill>
              </a:rPr>
              <a:t>, step by step, to form an image. It’s a physics-inspired process — the model learns to reverse added noise, making training </a:t>
            </a:r>
            <a:r>
              <a:rPr b="1" lang="en">
                <a:solidFill>
                  <a:schemeClr val="dk1"/>
                </a:solidFill>
              </a:rPr>
              <a:t>stable and reliable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They avoid adversarial training, produce </a:t>
            </a:r>
            <a:r>
              <a:rPr b="1" lang="en">
                <a:solidFill>
                  <a:schemeClr val="dk1"/>
                </a:solidFill>
              </a:rPr>
              <a:t>more photorealistic and diverse images</a:t>
            </a:r>
            <a:r>
              <a:rPr lang="en">
                <a:solidFill>
                  <a:schemeClr val="dk1"/>
                </a:solidFill>
              </a:rPr>
              <a:t>, and are </a:t>
            </a:r>
            <a:r>
              <a:rPr b="1" lang="en">
                <a:solidFill>
                  <a:schemeClr val="dk1"/>
                </a:solidFill>
              </a:rPr>
              <a:t>modular</a:t>
            </a:r>
            <a:r>
              <a:rPr lang="en">
                <a:solidFill>
                  <a:schemeClr val="dk1"/>
                </a:solidFill>
              </a:rPr>
              <a:t> — they can take in text, sketches, or other images as input.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But early diffusion models were </a:t>
            </a:r>
            <a:r>
              <a:rPr b="1" lang="en">
                <a:solidFill>
                  <a:schemeClr val="dk1"/>
                </a:solidFill>
              </a:rPr>
              <a:t>slow</a:t>
            </a:r>
            <a:r>
              <a:rPr lang="en">
                <a:solidFill>
                  <a:schemeClr val="dk1"/>
                </a:solidFill>
              </a:rPr>
              <a:t>, since they worked in pixel space. That led to the innovation of </a:t>
            </a:r>
            <a:r>
              <a:rPr b="1" lang="en">
                <a:solidFill>
                  <a:schemeClr val="dk1"/>
                </a:solidFill>
              </a:rPr>
              <a:t>latent diffusion</a:t>
            </a:r>
            <a:r>
              <a:rPr lang="en">
                <a:solidFill>
                  <a:schemeClr val="dk1"/>
                </a:solidFill>
              </a:rPr>
              <a:t>, which is what powers </a:t>
            </a:r>
            <a:r>
              <a:rPr b="1" lang="en">
                <a:solidFill>
                  <a:schemeClr val="dk1"/>
                </a:solidFill>
              </a:rPr>
              <a:t>Stable Diffusion</a:t>
            </a:r>
            <a:r>
              <a:rPr lang="en">
                <a:solidFill>
                  <a:schemeClr val="dk1"/>
                </a:solidFill>
              </a:rPr>
              <a:t> — the core engine behind the two models we’ll explore next.</a:t>
            </a:r>
            <a:endParaRPr>
              <a:solidFill>
                <a:schemeClr val="dk1"/>
              </a:solidFill>
            </a:endParaRPr>
          </a:p>
          <a:p>
            <a:pPr indent="0" lvl="0" marL="139700" rtl="0" algn="l">
              <a:lnSpc>
                <a:spcPct val="115000"/>
              </a:lnSpc>
              <a:spcBef>
                <a:spcPts val="1200"/>
              </a:spcBef>
              <a:spcAft>
                <a:spcPts val="0"/>
              </a:spcAft>
              <a:buClr>
                <a:schemeClr val="dk1"/>
              </a:buClr>
              <a:buSzPts val="1100"/>
              <a:buFont typeface="Arial"/>
              <a:buNone/>
            </a:pPr>
            <a:r>
              <a:t/>
            </a:r>
            <a:endParaRPr sz="10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de9e62cb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de9e62cb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We start in </a:t>
            </a:r>
            <a:r>
              <a:rPr b="1" lang="en">
                <a:solidFill>
                  <a:schemeClr val="dk1"/>
                </a:solidFill>
              </a:rPr>
              <a:t>pixel space</a:t>
            </a:r>
            <a:r>
              <a:rPr lang="en">
                <a:solidFill>
                  <a:schemeClr val="dk1"/>
                </a:solidFill>
              </a:rPr>
              <a:t>, where the image is high-dimensional — typically 512×512 with 3 channels. Instead of working directly here, we use a </a:t>
            </a:r>
            <a:r>
              <a:rPr b="1" lang="en">
                <a:solidFill>
                  <a:schemeClr val="dk1"/>
                </a:solidFill>
              </a:rPr>
              <a:t>VAE encoder</a:t>
            </a:r>
            <a:r>
              <a:rPr lang="en">
                <a:solidFill>
                  <a:schemeClr val="dk1"/>
                </a:solidFill>
              </a:rPr>
              <a:t> (𝓔) to compress it into </a:t>
            </a:r>
            <a:r>
              <a:rPr b="1" lang="en">
                <a:solidFill>
                  <a:schemeClr val="dk1"/>
                </a:solidFill>
              </a:rPr>
              <a:t>latent space</a:t>
            </a:r>
            <a:r>
              <a:rPr lang="en">
                <a:solidFill>
                  <a:schemeClr val="dk1"/>
                </a:solidFill>
              </a:rPr>
              <a:t>, capturing structure and layout while discarding pixel-level detail. This makes denoising much faster (1), allows the model to focus on meaningful features (2), and quality is restored at the end via decoding (3).</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Latent space</a:t>
            </a:r>
            <a:r>
              <a:rPr lang="en">
                <a:solidFill>
                  <a:schemeClr val="dk1"/>
                </a:solidFill>
              </a:rPr>
              <a:t> is a smaller, abstract representation — usually 64×64×4 — where the model “thinks.” It’s efficient, saving computation and memory by modeling only what matters. This is where the denoising process takes place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a:t>
            </a:r>
            <a:r>
              <a:rPr b="1" lang="en">
                <a:solidFill>
                  <a:schemeClr val="dk1"/>
                </a:solidFill>
              </a:rPr>
              <a:t>denoising process</a:t>
            </a:r>
            <a:r>
              <a:rPr lang="en">
                <a:solidFill>
                  <a:schemeClr val="dk1"/>
                </a:solidFill>
              </a:rPr>
              <a:t> adds noise step by step, then trains the model to reverse it. It’s inspired by how images degrade and is </a:t>
            </a:r>
            <a:r>
              <a:rPr b="1" lang="en">
                <a:solidFill>
                  <a:schemeClr val="dk1"/>
                </a:solidFill>
              </a:rPr>
              <a:t>likelihood-based</a:t>
            </a:r>
            <a:r>
              <a:rPr lang="en">
                <a:solidFill>
                  <a:schemeClr val="dk1"/>
                </a:solidFill>
              </a:rPr>
              <a:t>, meaning we can assign probabilities and optimize generation with mathematical rigor.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core model is a </a:t>
            </a:r>
            <a:r>
              <a:rPr b="1" lang="en">
                <a:solidFill>
                  <a:schemeClr val="dk1"/>
                </a:solidFill>
              </a:rPr>
              <a:t>U-Net</a:t>
            </a:r>
            <a:r>
              <a:rPr lang="en">
                <a:solidFill>
                  <a:schemeClr val="dk1"/>
                </a:solidFill>
              </a:rPr>
              <a:t>, with encoder–decoder paths and skip connections. This U-shaped design balances global context and fine detail, preserving structure throughout denoising ing process. That’s why it is really good at image segmenting</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Cross-attention layers (Q-K-V)</a:t>
            </a:r>
            <a:r>
              <a:rPr lang="en">
                <a:solidFill>
                  <a:schemeClr val="dk1"/>
                </a:solidFill>
              </a:rPr>
              <a:t> inject external input — like a text prompt — into the generation. They align concepts (like “dog on a mountain”) with spatial positions in the image, enabling precise, controlled outputs. Simply it tells the model the position on the image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Stable Diffusion is modular</a:t>
            </a:r>
            <a:r>
              <a:rPr lang="en">
                <a:solidFill>
                  <a:schemeClr val="dk1"/>
                </a:solidFill>
              </a:rPr>
              <a:t>: it works with text, images, masks, and more. It’s not just text-to-image — it supports tasks like image-to-image and inpainting.</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Finally, a </a:t>
            </a:r>
            <a:r>
              <a:rPr b="1" lang="en">
                <a:solidFill>
                  <a:schemeClr val="dk1"/>
                </a:solidFill>
              </a:rPr>
              <a:t>decoder (𝓓)</a:t>
            </a:r>
            <a:r>
              <a:rPr lang="en">
                <a:solidFill>
                  <a:schemeClr val="dk1"/>
                </a:solidFill>
              </a:rPr>
              <a:t> turns the denoised latent back into a full-resolution image — the one we actually see.</a:t>
            </a:r>
            <a:endParaRPr>
              <a:solidFill>
                <a:schemeClr val="dk1"/>
              </a:solidFill>
            </a:endParaRPr>
          </a:p>
          <a:p>
            <a:pPr indent="0" lvl="0" marL="0" rtl="0" algn="l">
              <a:lnSpc>
                <a:spcPct val="115000"/>
              </a:lnSpc>
              <a:spcBef>
                <a:spcPts val="1200"/>
              </a:spcBef>
              <a:spcAft>
                <a:spcPts val="0"/>
              </a:spcAft>
              <a:buNone/>
            </a:pPr>
            <a:r>
              <a:t/>
            </a:r>
            <a:endParaRPr sz="1000">
              <a:solidFill>
                <a:srgbClr val="0E0E0E"/>
              </a:solidFill>
            </a:endParaRPr>
          </a:p>
          <a:p>
            <a:pPr indent="0" lvl="0" marL="0" rtl="0" algn="l">
              <a:lnSpc>
                <a:spcPct val="115000"/>
              </a:lnSpc>
              <a:spcBef>
                <a:spcPts val="0"/>
              </a:spcBef>
              <a:spcAft>
                <a:spcPts val="0"/>
              </a:spcAft>
              <a:buNone/>
            </a:pPr>
            <a:r>
              <a:t/>
            </a:r>
            <a:endParaRPr sz="1000">
              <a:solidFill>
                <a:srgbClr val="0E0E0E"/>
              </a:solidFill>
            </a:endParaRPr>
          </a:p>
          <a:p>
            <a:pPr indent="0" lvl="0" marL="139700" rtl="0" algn="l">
              <a:lnSpc>
                <a:spcPct val="115000"/>
              </a:lnSpc>
              <a:spcBef>
                <a:spcPts val="0"/>
              </a:spcBef>
              <a:spcAft>
                <a:spcPts val="0"/>
              </a:spcAft>
              <a:buNone/>
            </a:pPr>
            <a:r>
              <a:t/>
            </a:r>
            <a:endParaRPr sz="1000">
              <a:solidFill>
                <a:srgbClr val="0E0E0E"/>
              </a:solidFill>
            </a:endParaRPr>
          </a:p>
          <a:p>
            <a:pPr indent="0" lvl="0" marL="0" rtl="0" algn="l">
              <a:lnSpc>
                <a:spcPct val="115000"/>
              </a:lnSpc>
              <a:spcBef>
                <a:spcPts val="0"/>
              </a:spcBef>
              <a:spcAft>
                <a:spcPts val="0"/>
              </a:spcAft>
              <a:buNone/>
            </a:pPr>
            <a:r>
              <a:rPr lang="en" sz="1000">
                <a:solidFill>
                  <a:srgbClr val="0E0E0E"/>
                </a:solidFill>
              </a:rPr>
              <a:t>Now look at Figure 9. It tracks how image features behave across frames in a video. Blue shows same-class but different images. Red shows different instances. You’ll notice the blue line stays flat — meaning SDMs hold onto their understanding of the object even as it changes slightly — a sign of semantic stability.</a:t>
            </a:r>
            <a:endParaRPr sz="1000">
              <a:solidFill>
                <a:srgbClr val="0E0E0E"/>
              </a:solidFill>
            </a:endParaRPr>
          </a:p>
          <a:p>
            <a:pPr indent="0" lvl="0" marL="0" rtl="0" algn="l">
              <a:lnSpc>
                <a:spcPct val="115000"/>
              </a:lnSpc>
              <a:spcBef>
                <a:spcPts val="0"/>
              </a:spcBef>
              <a:spcAft>
                <a:spcPts val="0"/>
              </a:spcAft>
              <a:buNone/>
            </a:pPr>
            <a:r>
              <a:rPr lang="en" sz="1000">
                <a:solidFill>
                  <a:srgbClr val="0E0E0E"/>
                </a:solidFill>
              </a:rPr>
              <a:t>This is a key observation  because SDMs can be used for tasks like classification, segmentation, or even video tracking since it can understand and preserve meanings.</a:t>
            </a:r>
            <a:endParaRPr sz="10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sz="1000">
              <a:solidFill>
                <a:srgbClr val="0E0E0E"/>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de9e62cb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de9e62cb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Early diffusion models like </a:t>
            </a:r>
            <a:r>
              <a:rPr b="1" lang="en">
                <a:solidFill>
                  <a:schemeClr val="dk1"/>
                </a:solidFill>
              </a:rPr>
              <a:t>DDPMs</a:t>
            </a:r>
            <a:r>
              <a:rPr lang="en">
                <a:solidFill>
                  <a:schemeClr val="dk1"/>
                </a:solidFill>
              </a:rPr>
              <a:t> worked in pixel space, denoising each pixel step-by-step — making them </a:t>
            </a:r>
            <a:r>
              <a:rPr b="1" lang="en">
                <a:solidFill>
                  <a:schemeClr val="dk1"/>
                </a:solidFill>
              </a:rPr>
              <a:t>slow</a:t>
            </a:r>
            <a:r>
              <a:rPr lang="en">
                <a:solidFill>
                  <a:schemeClr val="dk1"/>
                </a:solidFill>
              </a:rPr>
              <a:t> and hard to scale. They also lacked mechanisms to follow </a:t>
            </a:r>
            <a:r>
              <a:rPr b="1" lang="en">
                <a:solidFill>
                  <a:schemeClr val="dk1"/>
                </a:solidFill>
              </a:rPr>
              <a:t>text instructions</a:t>
            </a:r>
            <a:r>
              <a:rPr lang="en">
                <a:solidFill>
                  <a:schemeClr val="dk1"/>
                </a:solidFill>
              </a:rPr>
              <a:t>, since they couldn’t connect meaning to images.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Stable Diffusion</a:t>
            </a:r>
            <a:r>
              <a:rPr lang="en">
                <a:solidFill>
                  <a:schemeClr val="dk1"/>
                </a:solidFill>
              </a:rPr>
              <a:t> solved both issues by operating in </a:t>
            </a:r>
            <a:r>
              <a:rPr b="1" lang="en">
                <a:solidFill>
                  <a:schemeClr val="dk1"/>
                </a:solidFill>
              </a:rPr>
              <a:t>latent space</a:t>
            </a:r>
            <a:r>
              <a:rPr lang="en">
                <a:solidFill>
                  <a:schemeClr val="dk1"/>
                </a:solidFill>
              </a:rPr>
              <a:t>, which is faster and still captures image structure. It also integrates </a:t>
            </a:r>
            <a:r>
              <a:rPr b="1" lang="en">
                <a:solidFill>
                  <a:schemeClr val="dk1"/>
                </a:solidFill>
              </a:rPr>
              <a:t>CLIP, which standards for Contrastive Language-Image Pre-training</a:t>
            </a:r>
            <a:r>
              <a:rPr lang="en">
                <a:solidFill>
                  <a:schemeClr val="dk1"/>
                </a:solidFill>
              </a:rPr>
              <a:t>, allowing precise control via text prompts.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the paper we reviewed, even with masking or rotation, Stable Diffusion retained </a:t>
            </a:r>
            <a:r>
              <a:rPr b="1" lang="en">
                <a:solidFill>
                  <a:schemeClr val="dk1"/>
                </a:solidFill>
              </a:rPr>
              <a:t>semantic coherence</a:t>
            </a:r>
            <a:r>
              <a:rPr lang="en">
                <a:solidFill>
                  <a:schemeClr val="dk1"/>
                </a:solidFill>
              </a:rPr>
              <a:t>, showing strong </a:t>
            </a:r>
            <a:r>
              <a:rPr b="1" lang="en">
                <a:solidFill>
                  <a:schemeClr val="dk1"/>
                </a:solidFill>
              </a:rPr>
              <a:t>robustness and interpretability</a:t>
            </a:r>
            <a:r>
              <a:rPr lang="en">
                <a:solidFill>
                  <a:schemeClr val="dk1"/>
                </a:solidFill>
              </a:rPr>
              <a:t> — a key advantage over earlier models.</a:t>
            </a:r>
            <a:endParaRPr>
              <a:solidFill>
                <a:schemeClr val="dk1"/>
              </a:solidFill>
            </a:endParaRPr>
          </a:p>
          <a:p>
            <a:pPr indent="0" lvl="0" marL="139700" rtl="0" algn="l">
              <a:lnSpc>
                <a:spcPct val="115000"/>
              </a:lnSpc>
              <a:spcBef>
                <a:spcPts val="1200"/>
              </a:spcBef>
              <a:spcAft>
                <a:spcPts val="0"/>
              </a:spcAft>
              <a:buClr>
                <a:schemeClr val="dk1"/>
              </a:buClr>
              <a:buSzPts val="1100"/>
              <a:buFont typeface="Arial"/>
              <a:buNone/>
            </a:pPr>
            <a:r>
              <a:t/>
            </a:r>
            <a:endParaRPr sz="10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4e393ef2d9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4e393ef2d9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lang="en" sz="1000">
                <a:solidFill>
                  <a:srgbClr val="0E0E0E"/>
                </a:solidFill>
              </a:rPr>
              <a:t>While diffusion models were an exciting new direction after GANs, their first versions — like DDPMs — had major bottlenecks.</a:t>
            </a:r>
            <a:endParaRPr sz="10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sz="10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 sz="1000">
                <a:solidFill>
                  <a:srgbClr val="0E0E0E"/>
                </a:solidFill>
              </a:rPr>
              <a:t>These models operated directly in pixel space, meaning they had to denoise </a:t>
            </a:r>
            <a:r>
              <a:rPr i="1" lang="en" sz="1000">
                <a:solidFill>
                  <a:srgbClr val="0E0E0E"/>
                </a:solidFill>
              </a:rPr>
              <a:t>every single pixel</a:t>
            </a:r>
            <a:r>
              <a:rPr lang="en" sz="1000">
                <a:solidFill>
                  <a:srgbClr val="0E0E0E"/>
                </a:solidFill>
              </a:rPr>
              <a:t> step-by-step. That made them very slow, especially at high resolutions. They also weren’t designed to take instructions like “draw a red dragon wearing sunglasses.” because they do not methods like CLIP to “inject” meaning to image.</a:t>
            </a:r>
            <a:endParaRPr sz="10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sz="10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 sz="1000">
                <a:solidFill>
                  <a:srgbClr val="0E0E0E"/>
                </a:solidFill>
              </a:rPr>
              <a:t>That’s where Stable Diffusion changed everything. It introduced the idea of running the diffusion process not in pixel space, but in latent space — a compressed version of the image that still retains semantic structure.</a:t>
            </a:r>
            <a:endParaRPr sz="10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sz="10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 sz="1000">
                <a:solidFill>
                  <a:srgbClr val="0E0E0E"/>
                </a:solidFill>
              </a:rPr>
              <a:t>This change alone slashed the computation cost by orders of magnitude, while still allowing for photorealistic output. But more than that, it made it easy to inject external control, like a text prompt from CLIP.</a:t>
            </a:r>
            <a:endParaRPr sz="10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t/>
            </a:r>
            <a:endParaRPr sz="1000">
              <a:solidFill>
                <a:srgbClr val="0E0E0E"/>
              </a:solidFill>
            </a:endParaRPr>
          </a:p>
          <a:p>
            <a:pPr indent="0" lvl="0" marL="139700" rtl="0" algn="l">
              <a:lnSpc>
                <a:spcPct val="115000"/>
              </a:lnSpc>
              <a:spcBef>
                <a:spcPts val="0"/>
              </a:spcBef>
              <a:spcAft>
                <a:spcPts val="0"/>
              </a:spcAft>
              <a:buClr>
                <a:schemeClr val="dk1"/>
              </a:buClr>
              <a:buSzPts val="1100"/>
              <a:buFont typeface="Arial"/>
              <a:buNone/>
            </a:pPr>
            <a:r>
              <a:rPr lang="en" sz="1000">
                <a:solidFill>
                  <a:srgbClr val="0E0E0E"/>
                </a:solidFill>
              </a:rPr>
              <a:t>In the paper we reviewed, the authors show that even after masking parts of an image or rotating it, Stable Diffusion models still retain semantic coherence. For example, an image partially masked still produces a denoised latent that’s semantically aligned with the original — a big win for robustness and interpretability.</a:t>
            </a:r>
            <a:endParaRPr sz="10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de9e62cb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de9e62cb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de9e62cb6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4de9e62cb6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8.jpg"/><Relationship Id="rId6" Type="http://schemas.openxmlformats.org/officeDocument/2006/relationships/image" Target="../media/image1.jpg"/><Relationship Id="rId7"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8.jpg"/><Relationship Id="rId6" Type="http://schemas.openxmlformats.org/officeDocument/2006/relationships/image" Target="../media/image1.jpg"/><Relationship Id="rId7"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4.jpg"/><Relationship Id="rId10" Type="http://schemas.openxmlformats.org/officeDocument/2006/relationships/image" Target="../media/image23.png"/><Relationship Id="rId9" Type="http://schemas.openxmlformats.org/officeDocument/2006/relationships/image" Target="../media/image11.png"/><Relationship Id="rId5" Type="http://schemas.openxmlformats.org/officeDocument/2006/relationships/image" Target="../media/image8.jpg"/><Relationship Id="rId6" Type="http://schemas.openxmlformats.org/officeDocument/2006/relationships/image" Target="../media/image1.jpg"/><Relationship Id="rId7" Type="http://schemas.openxmlformats.org/officeDocument/2006/relationships/image" Target="../media/image5.jpg"/><Relationship Id="rId8"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21.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20.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72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lang="en" sz="2400">
                <a:solidFill>
                  <a:srgbClr val="000000"/>
                </a:solidFill>
                <a:latin typeface="Arial"/>
                <a:ea typeface="Arial"/>
                <a:cs typeface="Arial"/>
                <a:sym typeface="Arial"/>
              </a:rPr>
              <a:t>Face Age Editing with Fine-Tuned Diffusion Models: A Comparative Study</a:t>
            </a:r>
            <a:r>
              <a:rPr lang="en" sz="2733">
                <a:solidFill>
                  <a:srgbClr val="000000"/>
                </a:solidFill>
                <a:latin typeface="Arial"/>
                <a:ea typeface="Arial"/>
                <a:cs typeface="Arial"/>
                <a:sym typeface="Arial"/>
              </a:rPr>
              <a:t> </a:t>
            </a:r>
            <a:endParaRPr sz="2733">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7950" y="2647250"/>
            <a:ext cx="7688100" cy="158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Juncheng Long: Math &amp; Statistics &amp; Data Science (Senior)</a:t>
            </a:r>
            <a:endParaRPr/>
          </a:p>
          <a:p>
            <a:pPr indent="0" lvl="0" marL="0" rtl="0" algn="l">
              <a:spcBef>
                <a:spcPts val="0"/>
              </a:spcBef>
              <a:spcAft>
                <a:spcPts val="0"/>
              </a:spcAft>
              <a:buNone/>
            </a:pPr>
            <a:r>
              <a:rPr lang="en"/>
              <a:t>Dinh Quoc Vuong: Data Science (Junior)</a:t>
            </a:r>
            <a:endParaRPr/>
          </a:p>
          <a:p>
            <a:pPr indent="0" lvl="0" marL="0" rtl="0" algn="l">
              <a:spcBef>
                <a:spcPts val="0"/>
              </a:spcBef>
              <a:spcAft>
                <a:spcPts val="0"/>
              </a:spcAft>
              <a:buNone/>
            </a:pPr>
            <a:r>
              <a:rPr lang="en"/>
              <a:t>Ian Franda: Statistics, Computer Science, and Math (Senior)</a:t>
            </a:r>
            <a:br>
              <a:rPr lang="en"/>
            </a:br>
            <a:r>
              <a:rPr lang="en"/>
              <a:t>Shashwat Negi: Data Science (Graduate Student)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667050" y="129247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Key implementation (Dreambooth)</a:t>
            </a:r>
            <a:endParaRPr sz="2240"/>
          </a:p>
        </p:txBody>
      </p:sp>
      <p:sp>
        <p:nvSpPr>
          <p:cNvPr id="157" name="Google Shape;157;p22"/>
          <p:cNvSpPr txBox="1"/>
          <p:nvPr>
            <p:ph idx="1" type="body"/>
          </p:nvPr>
        </p:nvSpPr>
        <p:spPr>
          <a:xfrm>
            <a:off x="5228225" y="2289363"/>
            <a:ext cx="1576800" cy="579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u="sng"/>
              <a:t>Class Tokens</a:t>
            </a:r>
            <a:endParaRPr sz="1800" u="sng"/>
          </a:p>
        </p:txBody>
      </p:sp>
      <p:sp>
        <p:nvSpPr>
          <p:cNvPr id="158" name="Google Shape;158;p22"/>
          <p:cNvSpPr txBox="1"/>
          <p:nvPr>
            <p:ph idx="1" type="body"/>
          </p:nvPr>
        </p:nvSpPr>
        <p:spPr>
          <a:xfrm>
            <a:off x="7341000" y="2282238"/>
            <a:ext cx="1576800" cy="579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u="sng"/>
              <a:t>Rare Tokens</a:t>
            </a:r>
            <a:endParaRPr sz="1800" u="sng"/>
          </a:p>
        </p:txBody>
      </p:sp>
      <p:sp>
        <p:nvSpPr>
          <p:cNvPr id="159" name="Google Shape;159;p22"/>
          <p:cNvSpPr txBox="1"/>
          <p:nvPr/>
        </p:nvSpPr>
        <p:spPr>
          <a:xfrm>
            <a:off x="187225" y="1827663"/>
            <a:ext cx="6178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u="sng">
                <a:solidFill>
                  <a:schemeClr val="accent1"/>
                </a:solidFill>
                <a:latin typeface="Lato"/>
                <a:ea typeface="Lato"/>
                <a:cs typeface="Lato"/>
                <a:sym typeface="Lato"/>
              </a:rPr>
              <a:t>Goal:</a:t>
            </a:r>
            <a:r>
              <a:rPr lang="en" sz="1800">
                <a:solidFill>
                  <a:schemeClr val="accent1"/>
                </a:solidFill>
                <a:latin typeface="Lato"/>
                <a:ea typeface="Lato"/>
                <a:cs typeface="Lato"/>
                <a:sym typeface="Lato"/>
              </a:rPr>
              <a:t> “teach” the stable diffusion the meaning of a new word</a:t>
            </a:r>
            <a:endParaRPr sz="1800">
              <a:solidFill>
                <a:schemeClr val="accent1"/>
              </a:solidFill>
              <a:latin typeface="Lato"/>
              <a:ea typeface="Lato"/>
              <a:cs typeface="Lato"/>
              <a:sym typeface="Lato"/>
            </a:endParaRPr>
          </a:p>
        </p:txBody>
      </p:sp>
      <p:sp>
        <p:nvSpPr>
          <p:cNvPr id="160" name="Google Shape;160;p22"/>
          <p:cNvSpPr txBox="1"/>
          <p:nvPr>
            <p:ph idx="1" type="body"/>
          </p:nvPr>
        </p:nvSpPr>
        <p:spPr>
          <a:xfrm>
            <a:off x="139175" y="2432925"/>
            <a:ext cx="4889100" cy="16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Stable diffusion is built on “tokens”</a:t>
            </a:r>
            <a:endParaRPr sz="1800"/>
          </a:p>
          <a:p>
            <a:pPr indent="-342900" lvl="0" marL="457200" rtl="0" algn="l">
              <a:spcBef>
                <a:spcPts val="0"/>
              </a:spcBef>
              <a:spcAft>
                <a:spcPts val="0"/>
              </a:spcAft>
              <a:buSzPts val="1800"/>
              <a:buChar char="●"/>
            </a:pPr>
            <a:r>
              <a:rPr lang="en" sz="1800"/>
              <a:t>Rare tokens are tokens with little meaning</a:t>
            </a:r>
            <a:endParaRPr sz="1800"/>
          </a:p>
          <a:p>
            <a:pPr indent="-342900" lvl="0" marL="457200" rtl="0" algn="l">
              <a:spcBef>
                <a:spcPts val="0"/>
              </a:spcBef>
              <a:spcAft>
                <a:spcPts val="0"/>
              </a:spcAft>
              <a:buSzPts val="1800"/>
              <a:buChar char="●"/>
            </a:pPr>
            <a:r>
              <a:rPr lang="en" sz="1800"/>
              <a:t>We can train the model to associate a rare token with something</a:t>
            </a:r>
            <a:endParaRPr sz="1800"/>
          </a:p>
        </p:txBody>
      </p:sp>
      <p:sp>
        <p:nvSpPr>
          <p:cNvPr id="161" name="Google Shape;161;p22"/>
          <p:cNvSpPr txBox="1"/>
          <p:nvPr>
            <p:ph idx="1" type="body"/>
          </p:nvPr>
        </p:nvSpPr>
        <p:spPr>
          <a:xfrm>
            <a:off x="4178075" y="2727313"/>
            <a:ext cx="3677100" cy="815400"/>
          </a:xfrm>
          <a:prstGeom prst="rect">
            <a:avLst/>
          </a:prstGeom>
        </p:spPr>
        <p:txBody>
          <a:bodyPr anchorCtr="0" anchor="t" bIns="91425" lIns="91425" spcFirstLastPara="1" rIns="91425" wrap="square" tIns="91425">
            <a:normAutofit lnSpcReduction="10000"/>
          </a:bodyPr>
          <a:lstStyle/>
          <a:p>
            <a:pPr indent="0" lvl="0" marL="0" rtl="0" algn="ctr">
              <a:lnSpc>
                <a:spcPct val="40000"/>
              </a:lnSpc>
              <a:spcBef>
                <a:spcPts val="0"/>
              </a:spcBef>
              <a:spcAft>
                <a:spcPts val="0"/>
              </a:spcAft>
              <a:buNone/>
            </a:pPr>
            <a:r>
              <a:rPr lang="en" sz="1800"/>
              <a:t>Dog</a:t>
            </a:r>
            <a:endParaRPr sz="1800"/>
          </a:p>
          <a:p>
            <a:pPr indent="0" lvl="0" marL="0" rtl="0" algn="ctr">
              <a:lnSpc>
                <a:spcPct val="40000"/>
              </a:lnSpc>
              <a:spcBef>
                <a:spcPts val="1200"/>
              </a:spcBef>
              <a:spcAft>
                <a:spcPts val="0"/>
              </a:spcAft>
              <a:buNone/>
            </a:pPr>
            <a:r>
              <a:rPr lang="en" sz="1800"/>
              <a:t>Cat</a:t>
            </a:r>
            <a:endParaRPr sz="1800"/>
          </a:p>
          <a:p>
            <a:pPr indent="0" lvl="0" marL="0" rtl="0" algn="ctr">
              <a:lnSpc>
                <a:spcPct val="40000"/>
              </a:lnSpc>
              <a:spcBef>
                <a:spcPts val="1200"/>
              </a:spcBef>
              <a:spcAft>
                <a:spcPts val="1200"/>
              </a:spcAft>
              <a:buNone/>
            </a:pPr>
            <a:r>
              <a:rPr lang="en" sz="1800"/>
              <a:t>Person</a:t>
            </a:r>
            <a:endParaRPr sz="1800"/>
          </a:p>
        </p:txBody>
      </p:sp>
      <p:sp>
        <p:nvSpPr>
          <p:cNvPr id="162" name="Google Shape;162;p22"/>
          <p:cNvSpPr txBox="1"/>
          <p:nvPr>
            <p:ph idx="1" type="body"/>
          </p:nvPr>
        </p:nvSpPr>
        <p:spPr>
          <a:xfrm>
            <a:off x="6805025" y="2727325"/>
            <a:ext cx="2490000" cy="815400"/>
          </a:xfrm>
          <a:prstGeom prst="rect">
            <a:avLst/>
          </a:prstGeom>
        </p:spPr>
        <p:txBody>
          <a:bodyPr anchorCtr="0" anchor="t" bIns="91425" lIns="91425" spcFirstLastPara="1" rIns="91425" wrap="square" tIns="91425">
            <a:normAutofit lnSpcReduction="10000"/>
          </a:bodyPr>
          <a:lstStyle/>
          <a:p>
            <a:pPr indent="0" lvl="0" marL="0" rtl="0" algn="ctr">
              <a:lnSpc>
                <a:spcPct val="40000"/>
              </a:lnSpc>
              <a:spcBef>
                <a:spcPts val="0"/>
              </a:spcBef>
              <a:spcAft>
                <a:spcPts val="0"/>
              </a:spcAft>
              <a:buNone/>
            </a:pPr>
            <a:r>
              <a:rPr lang="en" sz="1800"/>
              <a:t>skw</a:t>
            </a:r>
            <a:endParaRPr sz="1800"/>
          </a:p>
          <a:p>
            <a:pPr indent="0" lvl="0" marL="0" rtl="0" algn="ctr">
              <a:lnSpc>
                <a:spcPct val="40000"/>
              </a:lnSpc>
              <a:spcBef>
                <a:spcPts val="1200"/>
              </a:spcBef>
              <a:spcAft>
                <a:spcPts val="0"/>
              </a:spcAft>
              <a:buNone/>
            </a:pPr>
            <a:r>
              <a:rPr lang="en" sz="1800"/>
              <a:t>zwx</a:t>
            </a:r>
            <a:endParaRPr sz="1800"/>
          </a:p>
          <a:p>
            <a:pPr indent="0" lvl="0" marL="0" rtl="0" algn="ctr">
              <a:lnSpc>
                <a:spcPct val="40000"/>
              </a:lnSpc>
              <a:spcBef>
                <a:spcPts val="1200"/>
              </a:spcBef>
              <a:spcAft>
                <a:spcPts val="1200"/>
              </a:spcAft>
              <a:buNone/>
            </a:pPr>
            <a:r>
              <a:rPr lang="en" sz="1800"/>
              <a:t>xxy5syt</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667050" y="129247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Key implementation (Dreambooth)</a:t>
            </a:r>
            <a:endParaRPr sz="2240"/>
          </a:p>
        </p:txBody>
      </p:sp>
      <p:sp>
        <p:nvSpPr>
          <p:cNvPr id="168" name="Google Shape;168;p23"/>
          <p:cNvSpPr txBox="1"/>
          <p:nvPr>
            <p:ph idx="1" type="body"/>
          </p:nvPr>
        </p:nvSpPr>
        <p:spPr>
          <a:xfrm>
            <a:off x="5228225" y="2289363"/>
            <a:ext cx="1576800" cy="579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u="sng"/>
              <a:t>Class Tokens</a:t>
            </a:r>
            <a:endParaRPr sz="1800" u="sng"/>
          </a:p>
        </p:txBody>
      </p:sp>
      <p:sp>
        <p:nvSpPr>
          <p:cNvPr id="169" name="Google Shape;169;p23"/>
          <p:cNvSpPr txBox="1"/>
          <p:nvPr>
            <p:ph idx="1" type="body"/>
          </p:nvPr>
        </p:nvSpPr>
        <p:spPr>
          <a:xfrm>
            <a:off x="7341000" y="2282238"/>
            <a:ext cx="1576800" cy="579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u="sng"/>
              <a:t>Rare Tokens</a:t>
            </a:r>
            <a:endParaRPr sz="1800" u="sng"/>
          </a:p>
        </p:txBody>
      </p:sp>
      <p:sp>
        <p:nvSpPr>
          <p:cNvPr id="170" name="Google Shape;170;p23"/>
          <p:cNvSpPr txBox="1"/>
          <p:nvPr/>
        </p:nvSpPr>
        <p:spPr>
          <a:xfrm>
            <a:off x="187225" y="1827663"/>
            <a:ext cx="6178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u="sng">
                <a:solidFill>
                  <a:schemeClr val="accent1"/>
                </a:solidFill>
                <a:latin typeface="Lato"/>
                <a:ea typeface="Lato"/>
                <a:cs typeface="Lato"/>
                <a:sym typeface="Lato"/>
              </a:rPr>
              <a:t>Goal:</a:t>
            </a:r>
            <a:r>
              <a:rPr lang="en" sz="1800">
                <a:solidFill>
                  <a:schemeClr val="accent1"/>
                </a:solidFill>
                <a:latin typeface="Lato"/>
                <a:ea typeface="Lato"/>
                <a:cs typeface="Lato"/>
                <a:sym typeface="Lato"/>
              </a:rPr>
              <a:t> “teach” the </a:t>
            </a:r>
            <a:r>
              <a:rPr lang="en" sz="1800">
                <a:solidFill>
                  <a:schemeClr val="accent1"/>
                </a:solidFill>
                <a:latin typeface="Lato"/>
                <a:ea typeface="Lato"/>
                <a:cs typeface="Lato"/>
                <a:sym typeface="Lato"/>
              </a:rPr>
              <a:t>stable diffusion</a:t>
            </a:r>
            <a:r>
              <a:rPr lang="en" sz="1800">
                <a:solidFill>
                  <a:schemeClr val="accent1"/>
                </a:solidFill>
                <a:latin typeface="Lato"/>
                <a:ea typeface="Lato"/>
                <a:cs typeface="Lato"/>
                <a:sym typeface="Lato"/>
              </a:rPr>
              <a:t> the meaning of a new word</a:t>
            </a:r>
            <a:endParaRPr sz="1800">
              <a:solidFill>
                <a:schemeClr val="accent1"/>
              </a:solidFill>
              <a:latin typeface="Lato"/>
              <a:ea typeface="Lato"/>
              <a:cs typeface="Lato"/>
              <a:sym typeface="Lato"/>
            </a:endParaRPr>
          </a:p>
        </p:txBody>
      </p:sp>
      <p:sp>
        <p:nvSpPr>
          <p:cNvPr id="171" name="Google Shape;171;p23"/>
          <p:cNvSpPr txBox="1"/>
          <p:nvPr>
            <p:ph idx="1" type="body"/>
          </p:nvPr>
        </p:nvSpPr>
        <p:spPr>
          <a:xfrm>
            <a:off x="187225" y="2713100"/>
            <a:ext cx="4258200" cy="1012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800"/>
              <a:t>Fine-tune stable diffusion to learn that “skw” is a “person” that looks like these training images:</a:t>
            </a:r>
            <a:endParaRPr sz="1800"/>
          </a:p>
        </p:txBody>
      </p:sp>
      <p:sp>
        <p:nvSpPr>
          <p:cNvPr id="172" name="Google Shape;172;p23"/>
          <p:cNvSpPr txBox="1"/>
          <p:nvPr>
            <p:ph idx="1" type="body"/>
          </p:nvPr>
        </p:nvSpPr>
        <p:spPr>
          <a:xfrm>
            <a:off x="4178075" y="2727313"/>
            <a:ext cx="3677100" cy="815400"/>
          </a:xfrm>
          <a:prstGeom prst="rect">
            <a:avLst/>
          </a:prstGeom>
        </p:spPr>
        <p:txBody>
          <a:bodyPr anchorCtr="0" anchor="t" bIns="91425" lIns="91425" spcFirstLastPara="1" rIns="91425" wrap="square" tIns="91425">
            <a:normAutofit lnSpcReduction="10000"/>
          </a:bodyPr>
          <a:lstStyle/>
          <a:p>
            <a:pPr indent="0" lvl="0" marL="0" rtl="0" algn="ctr">
              <a:lnSpc>
                <a:spcPct val="40000"/>
              </a:lnSpc>
              <a:spcBef>
                <a:spcPts val="0"/>
              </a:spcBef>
              <a:spcAft>
                <a:spcPts val="0"/>
              </a:spcAft>
              <a:buNone/>
            </a:pPr>
            <a:r>
              <a:rPr lang="en" sz="1800"/>
              <a:t>Dog</a:t>
            </a:r>
            <a:endParaRPr sz="1800"/>
          </a:p>
          <a:p>
            <a:pPr indent="0" lvl="0" marL="0" rtl="0" algn="ctr">
              <a:lnSpc>
                <a:spcPct val="40000"/>
              </a:lnSpc>
              <a:spcBef>
                <a:spcPts val="1200"/>
              </a:spcBef>
              <a:spcAft>
                <a:spcPts val="0"/>
              </a:spcAft>
              <a:buNone/>
            </a:pPr>
            <a:r>
              <a:rPr lang="en" sz="1800"/>
              <a:t>Cat</a:t>
            </a:r>
            <a:endParaRPr sz="1800"/>
          </a:p>
          <a:p>
            <a:pPr indent="0" lvl="0" marL="0" rtl="0" algn="ctr">
              <a:lnSpc>
                <a:spcPct val="40000"/>
              </a:lnSpc>
              <a:spcBef>
                <a:spcPts val="1200"/>
              </a:spcBef>
              <a:spcAft>
                <a:spcPts val="1200"/>
              </a:spcAft>
              <a:buNone/>
            </a:pPr>
            <a:r>
              <a:rPr lang="en" sz="1800"/>
              <a:t>Person</a:t>
            </a:r>
            <a:endParaRPr sz="1800"/>
          </a:p>
        </p:txBody>
      </p:sp>
      <p:sp>
        <p:nvSpPr>
          <p:cNvPr id="173" name="Google Shape;173;p23"/>
          <p:cNvSpPr txBox="1"/>
          <p:nvPr>
            <p:ph idx="1" type="body"/>
          </p:nvPr>
        </p:nvSpPr>
        <p:spPr>
          <a:xfrm>
            <a:off x="6805025" y="2727325"/>
            <a:ext cx="2490000" cy="815400"/>
          </a:xfrm>
          <a:prstGeom prst="rect">
            <a:avLst/>
          </a:prstGeom>
        </p:spPr>
        <p:txBody>
          <a:bodyPr anchorCtr="0" anchor="t" bIns="91425" lIns="91425" spcFirstLastPara="1" rIns="91425" wrap="square" tIns="91425">
            <a:normAutofit lnSpcReduction="10000"/>
          </a:bodyPr>
          <a:lstStyle/>
          <a:p>
            <a:pPr indent="0" lvl="0" marL="0" rtl="0" algn="ctr">
              <a:lnSpc>
                <a:spcPct val="40000"/>
              </a:lnSpc>
              <a:spcBef>
                <a:spcPts val="0"/>
              </a:spcBef>
              <a:spcAft>
                <a:spcPts val="0"/>
              </a:spcAft>
              <a:buNone/>
            </a:pPr>
            <a:r>
              <a:rPr lang="en" sz="1800"/>
              <a:t>skw</a:t>
            </a:r>
            <a:endParaRPr sz="1800"/>
          </a:p>
          <a:p>
            <a:pPr indent="0" lvl="0" marL="0" rtl="0" algn="ctr">
              <a:lnSpc>
                <a:spcPct val="40000"/>
              </a:lnSpc>
              <a:spcBef>
                <a:spcPts val="1200"/>
              </a:spcBef>
              <a:spcAft>
                <a:spcPts val="0"/>
              </a:spcAft>
              <a:buNone/>
            </a:pPr>
            <a:r>
              <a:rPr lang="en" sz="1800"/>
              <a:t>zwx</a:t>
            </a:r>
            <a:endParaRPr sz="1800"/>
          </a:p>
          <a:p>
            <a:pPr indent="0" lvl="0" marL="0" rtl="0" algn="ctr">
              <a:lnSpc>
                <a:spcPct val="40000"/>
              </a:lnSpc>
              <a:spcBef>
                <a:spcPts val="1200"/>
              </a:spcBef>
              <a:spcAft>
                <a:spcPts val="1200"/>
              </a:spcAft>
              <a:buNone/>
            </a:pPr>
            <a:r>
              <a:rPr lang="en" sz="1800"/>
              <a:t>xxy5syt</a:t>
            </a:r>
            <a:endParaRPr sz="1800"/>
          </a:p>
        </p:txBody>
      </p:sp>
      <p:sp>
        <p:nvSpPr>
          <p:cNvPr id="174" name="Google Shape;174;p23"/>
          <p:cNvSpPr/>
          <p:nvPr/>
        </p:nvSpPr>
        <p:spPr>
          <a:xfrm>
            <a:off x="7187250" y="2727325"/>
            <a:ext cx="565500" cy="1488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5" name="Google Shape;175;p23"/>
          <p:cNvSpPr/>
          <p:nvPr/>
        </p:nvSpPr>
        <p:spPr>
          <a:xfrm>
            <a:off x="5084650" y="3208650"/>
            <a:ext cx="565500" cy="1488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76" name="Google Shape;176;p23" title="train1_resized.jpg"/>
          <p:cNvPicPr preferRelativeResize="0"/>
          <p:nvPr/>
        </p:nvPicPr>
        <p:blipFill>
          <a:blip r:embed="rId3">
            <a:alphaModFix/>
          </a:blip>
          <a:stretch>
            <a:fillRect/>
          </a:stretch>
        </p:blipFill>
        <p:spPr>
          <a:xfrm>
            <a:off x="1997438" y="3742425"/>
            <a:ext cx="848850" cy="848850"/>
          </a:xfrm>
          <a:prstGeom prst="rect">
            <a:avLst/>
          </a:prstGeom>
          <a:noFill/>
          <a:ln>
            <a:noFill/>
          </a:ln>
        </p:spPr>
      </p:pic>
      <p:pic>
        <p:nvPicPr>
          <p:cNvPr id="177" name="Google Shape;177;p23" title="train2_resized.jpg"/>
          <p:cNvPicPr preferRelativeResize="0"/>
          <p:nvPr/>
        </p:nvPicPr>
        <p:blipFill>
          <a:blip r:embed="rId4">
            <a:alphaModFix/>
          </a:blip>
          <a:stretch>
            <a:fillRect/>
          </a:stretch>
        </p:blipFill>
        <p:spPr>
          <a:xfrm>
            <a:off x="1078413" y="3742425"/>
            <a:ext cx="848850" cy="848850"/>
          </a:xfrm>
          <a:prstGeom prst="rect">
            <a:avLst/>
          </a:prstGeom>
          <a:noFill/>
          <a:ln>
            <a:noFill/>
          </a:ln>
        </p:spPr>
      </p:pic>
      <p:pic>
        <p:nvPicPr>
          <p:cNvPr id="178" name="Google Shape;178;p23" title="train3_resized.jpg"/>
          <p:cNvPicPr preferRelativeResize="0"/>
          <p:nvPr/>
        </p:nvPicPr>
        <p:blipFill>
          <a:blip r:embed="rId5">
            <a:alphaModFix/>
          </a:blip>
          <a:stretch>
            <a:fillRect/>
          </a:stretch>
        </p:blipFill>
        <p:spPr>
          <a:xfrm>
            <a:off x="151163" y="3725700"/>
            <a:ext cx="848850" cy="848850"/>
          </a:xfrm>
          <a:prstGeom prst="rect">
            <a:avLst/>
          </a:prstGeom>
          <a:noFill/>
          <a:ln>
            <a:noFill/>
          </a:ln>
        </p:spPr>
      </p:pic>
      <p:pic>
        <p:nvPicPr>
          <p:cNvPr id="179" name="Google Shape;179;p23" title="train4_resized.jpg"/>
          <p:cNvPicPr preferRelativeResize="0"/>
          <p:nvPr/>
        </p:nvPicPr>
        <p:blipFill>
          <a:blip r:embed="rId6">
            <a:alphaModFix/>
          </a:blip>
          <a:stretch>
            <a:fillRect/>
          </a:stretch>
        </p:blipFill>
        <p:spPr>
          <a:xfrm>
            <a:off x="2916463" y="3725700"/>
            <a:ext cx="848850" cy="848850"/>
          </a:xfrm>
          <a:prstGeom prst="rect">
            <a:avLst/>
          </a:prstGeom>
          <a:noFill/>
          <a:ln>
            <a:noFill/>
          </a:ln>
        </p:spPr>
      </p:pic>
      <p:pic>
        <p:nvPicPr>
          <p:cNvPr id="180" name="Google Shape;180;p23" title="train5_resized.jpg"/>
          <p:cNvPicPr preferRelativeResize="0"/>
          <p:nvPr/>
        </p:nvPicPr>
        <p:blipFill>
          <a:blip r:embed="rId7">
            <a:alphaModFix/>
          </a:blip>
          <a:stretch>
            <a:fillRect/>
          </a:stretch>
        </p:blipFill>
        <p:spPr>
          <a:xfrm>
            <a:off x="3835488" y="3742425"/>
            <a:ext cx="848850" cy="848850"/>
          </a:xfrm>
          <a:prstGeom prst="rect">
            <a:avLst/>
          </a:prstGeom>
          <a:noFill/>
          <a:ln>
            <a:noFill/>
          </a:ln>
        </p:spPr>
      </p:pic>
      <p:sp>
        <p:nvSpPr>
          <p:cNvPr id="181" name="Google Shape;181;p23"/>
          <p:cNvSpPr txBox="1"/>
          <p:nvPr/>
        </p:nvSpPr>
        <p:spPr>
          <a:xfrm>
            <a:off x="1078425" y="4611025"/>
            <a:ext cx="234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(Input images are 512x512)</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667050" y="129247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Key implementation (Dreambooth)</a:t>
            </a:r>
            <a:endParaRPr sz="2240"/>
          </a:p>
        </p:txBody>
      </p:sp>
      <p:sp>
        <p:nvSpPr>
          <p:cNvPr id="187" name="Google Shape;187;p24"/>
          <p:cNvSpPr txBox="1"/>
          <p:nvPr>
            <p:ph idx="1" type="body"/>
          </p:nvPr>
        </p:nvSpPr>
        <p:spPr>
          <a:xfrm>
            <a:off x="5228225" y="2289363"/>
            <a:ext cx="1576800" cy="579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u="sng"/>
              <a:t>Class Tokens</a:t>
            </a:r>
            <a:endParaRPr sz="1800" u="sng"/>
          </a:p>
        </p:txBody>
      </p:sp>
      <p:sp>
        <p:nvSpPr>
          <p:cNvPr id="188" name="Google Shape;188;p24"/>
          <p:cNvSpPr txBox="1"/>
          <p:nvPr>
            <p:ph idx="1" type="body"/>
          </p:nvPr>
        </p:nvSpPr>
        <p:spPr>
          <a:xfrm>
            <a:off x="7341000" y="2282238"/>
            <a:ext cx="1576800" cy="579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u="sng"/>
              <a:t>Rare Tokens</a:t>
            </a:r>
            <a:endParaRPr sz="1800" u="sng"/>
          </a:p>
        </p:txBody>
      </p:sp>
      <p:sp>
        <p:nvSpPr>
          <p:cNvPr id="189" name="Google Shape;189;p24"/>
          <p:cNvSpPr txBox="1"/>
          <p:nvPr/>
        </p:nvSpPr>
        <p:spPr>
          <a:xfrm>
            <a:off x="187225" y="1827663"/>
            <a:ext cx="6178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u="sng">
                <a:solidFill>
                  <a:schemeClr val="accent1"/>
                </a:solidFill>
                <a:latin typeface="Lato"/>
                <a:ea typeface="Lato"/>
                <a:cs typeface="Lato"/>
                <a:sym typeface="Lato"/>
              </a:rPr>
              <a:t>Goal:</a:t>
            </a:r>
            <a:r>
              <a:rPr lang="en" sz="1800">
                <a:solidFill>
                  <a:schemeClr val="accent1"/>
                </a:solidFill>
                <a:latin typeface="Lato"/>
                <a:ea typeface="Lato"/>
                <a:cs typeface="Lato"/>
                <a:sym typeface="Lato"/>
              </a:rPr>
              <a:t> “teach” the stable diffusion the meaning of a new word</a:t>
            </a:r>
            <a:endParaRPr sz="1800">
              <a:solidFill>
                <a:schemeClr val="accent1"/>
              </a:solidFill>
              <a:latin typeface="Lato"/>
              <a:ea typeface="Lato"/>
              <a:cs typeface="Lato"/>
              <a:sym typeface="Lato"/>
            </a:endParaRPr>
          </a:p>
        </p:txBody>
      </p:sp>
      <p:sp>
        <p:nvSpPr>
          <p:cNvPr id="190" name="Google Shape;190;p24"/>
          <p:cNvSpPr txBox="1"/>
          <p:nvPr>
            <p:ph idx="1" type="body"/>
          </p:nvPr>
        </p:nvSpPr>
        <p:spPr>
          <a:xfrm>
            <a:off x="4178075" y="2727313"/>
            <a:ext cx="3677100" cy="815400"/>
          </a:xfrm>
          <a:prstGeom prst="rect">
            <a:avLst/>
          </a:prstGeom>
        </p:spPr>
        <p:txBody>
          <a:bodyPr anchorCtr="0" anchor="t" bIns="91425" lIns="91425" spcFirstLastPara="1" rIns="91425" wrap="square" tIns="91425">
            <a:normAutofit lnSpcReduction="10000"/>
          </a:bodyPr>
          <a:lstStyle/>
          <a:p>
            <a:pPr indent="0" lvl="0" marL="0" rtl="0" algn="ctr">
              <a:lnSpc>
                <a:spcPct val="40000"/>
              </a:lnSpc>
              <a:spcBef>
                <a:spcPts val="0"/>
              </a:spcBef>
              <a:spcAft>
                <a:spcPts val="0"/>
              </a:spcAft>
              <a:buNone/>
            </a:pPr>
            <a:r>
              <a:rPr lang="en" sz="1800"/>
              <a:t>Dog</a:t>
            </a:r>
            <a:endParaRPr sz="1800"/>
          </a:p>
          <a:p>
            <a:pPr indent="0" lvl="0" marL="0" rtl="0" algn="ctr">
              <a:lnSpc>
                <a:spcPct val="40000"/>
              </a:lnSpc>
              <a:spcBef>
                <a:spcPts val="1200"/>
              </a:spcBef>
              <a:spcAft>
                <a:spcPts val="0"/>
              </a:spcAft>
              <a:buNone/>
            </a:pPr>
            <a:r>
              <a:rPr lang="en" sz="1800"/>
              <a:t>Cat</a:t>
            </a:r>
            <a:endParaRPr sz="1800"/>
          </a:p>
          <a:p>
            <a:pPr indent="0" lvl="0" marL="0" rtl="0" algn="ctr">
              <a:lnSpc>
                <a:spcPct val="40000"/>
              </a:lnSpc>
              <a:spcBef>
                <a:spcPts val="1200"/>
              </a:spcBef>
              <a:spcAft>
                <a:spcPts val="1200"/>
              </a:spcAft>
              <a:buNone/>
            </a:pPr>
            <a:r>
              <a:rPr lang="en" sz="1800"/>
              <a:t>Person</a:t>
            </a:r>
            <a:endParaRPr sz="1800"/>
          </a:p>
        </p:txBody>
      </p:sp>
      <p:sp>
        <p:nvSpPr>
          <p:cNvPr id="191" name="Google Shape;191;p24"/>
          <p:cNvSpPr txBox="1"/>
          <p:nvPr>
            <p:ph idx="1" type="body"/>
          </p:nvPr>
        </p:nvSpPr>
        <p:spPr>
          <a:xfrm>
            <a:off x="6805025" y="2727325"/>
            <a:ext cx="2490000" cy="815400"/>
          </a:xfrm>
          <a:prstGeom prst="rect">
            <a:avLst/>
          </a:prstGeom>
        </p:spPr>
        <p:txBody>
          <a:bodyPr anchorCtr="0" anchor="t" bIns="91425" lIns="91425" spcFirstLastPara="1" rIns="91425" wrap="square" tIns="91425">
            <a:normAutofit lnSpcReduction="10000"/>
          </a:bodyPr>
          <a:lstStyle/>
          <a:p>
            <a:pPr indent="0" lvl="0" marL="0" rtl="0" algn="ctr">
              <a:lnSpc>
                <a:spcPct val="40000"/>
              </a:lnSpc>
              <a:spcBef>
                <a:spcPts val="0"/>
              </a:spcBef>
              <a:spcAft>
                <a:spcPts val="0"/>
              </a:spcAft>
              <a:buNone/>
            </a:pPr>
            <a:r>
              <a:rPr lang="en" sz="1800"/>
              <a:t>skw</a:t>
            </a:r>
            <a:endParaRPr sz="1800"/>
          </a:p>
          <a:p>
            <a:pPr indent="0" lvl="0" marL="0" rtl="0" algn="ctr">
              <a:lnSpc>
                <a:spcPct val="40000"/>
              </a:lnSpc>
              <a:spcBef>
                <a:spcPts val="1200"/>
              </a:spcBef>
              <a:spcAft>
                <a:spcPts val="0"/>
              </a:spcAft>
              <a:buNone/>
            </a:pPr>
            <a:r>
              <a:rPr lang="en" sz="1800"/>
              <a:t>zwx</a:t>
            </a:r>
            <a:endParaRPr sz="1800"/>
          </a:p>
          <a:p>
            <a:pPr indent="0" lvl="0" marL="0" rtl="0" algn="ctr">
              <a:lnSpc>
                <a:spcPct val="40000"/>
              </a:lnSpc>
              <a:spcBef>
                <a:spcPts val="1200"/>
              </a:spcBef>
              <a:spcAft>
                <a:spcPts val="1200"/>
              </a:spcAft>
              <a:buNone/>
            </a:pPr>
            <a:r>
              <a:rPr lang="en" sz="1800"/>
              <a:t>xxy5syt</a:t>
            </a:r>
            <a:endParaRPr sz="1800"/>
          </a:p>
        </p:txBody>
      </p:sp>
      <p:sp>
        <p:nvSpPr>
          <p:cNvPr id="192" name="Google Shape;192;p24"/>
          <p:cNvSpPr/>
          <p:nvPr/>
        </p:nvSpPr>
        <p:spPr>
          <a:xfrm>
            <a:off x="7187250" y="2727325"/>
            <a:ext cx="565500" cy="1488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 name="Google Shape;193;p24"/>
          <p:cNvSpPr/>
          <p:nvPr/>
        </p:nvSpPr>
        <p:spPr>
          <a:xfrm>
            <a:off x="5084650" y="3208650"/>
            <a:ext cx="565500" cy="1488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94" name="Google Shape;194;p24" title="train1_resized.jpg"/>
          <p:cNvPicPr preferRelativeResize="0"/>
          <p:nvPr/>
        </p:nvPicPr>
        <p:blipFill>
          <a:blip r:embed="rId3">
            <a:alphaModFix/>
          </a:blip>
          <a:stretch>
            <a:fillRect/>
          </a:stretch>
        </p:blipFill>
        <p:spPr>
          <a:xfrm>
            <a:off x="1997438" y="3742425"/>
            <a:ext cx="848850" cy="848850"/>
          </a:xfrm>
          <a:prstGeom prst="rect">
            <a:avLst/>
          </a:prstGeom>
          <a:noFill/>
          <a:ln>
            <a:noFill/>
          </a:ln>
        </p:spPr>
      </p:pic>
      <p:pic>
        <p:nvPicPr>
          <p:cNvPr id="195" name="Google Shape;195;p24" title="train2_resized.jpg"/>
          <p:cNvPicPr preferRelativeResize="0"/>
          <p:nvPr/>
        </p:nvPicPr>
        <p:blipFill>
          <a:blip r:embed="rId4">
            <a:alphaModFix/>
          </a:blip>
          <a:stretch>
            <a:fillRect/>
          </a:stretch>
        </p:blipFill>
        <p:spPr>
          <a:xfrm>
            <a:off x="1078413" y="3742425"/>
            <a:ext cx="848850" cy="848850"/>
          </a:xfrm>
          <a:prstGeom prst="rect">
            <a:avLst/>
          </a:prstGeom>
          <a:noFill/>
          <a:ln>
            <a:noFill/>
          </a:ln>
        </p:spPr>
      </p:pic>
      <p:pic>
        <p:nvPicPr>
          <p:cNvPr id="196" name="Google Shape;196;p24" title="train3_resized.jpg"/>
          <p:cNvPicPr preferRelativeResize="0"/>
          <p:nvPr/>
        </p:nvPicPr>
        <p:blipFill>
          <a:blip r:embed="rId5">
            <a:alphaModFix/>
          </a:blip>
          <a:stretch>
            <a:fillRect/>
          </a:stretch>
        </p:blipFill>
        <p:spPr>
          <a:xfrm>
            <a:off x="151163" y="3725700"/>
            <a:ext cx="848850" cy="848850"/>
          </a:xfrm>
          <a:prstGeom prst="rect">
            <a:avLst/>
          </a:prstGeom>
          <a:noFill/>
          <a:ln>
            <a:noFill/>
          </a:ln>
        </p:spPr>
      </p:pic>
      <p:pic>
        <p:nvPicPr>
          <p:cNvPr id="197" name="Google Shape;197;p24" title="train4_resized.jpg"/>
          <p:cNvPicPr preferRelativeResize="0"/>
          <p:nvPr/>
        </p:nvPicPr>
        <p:blipFill>
          <a:blip r:embed="rId6">
            <a:alphaModFix/>
          </a:blip>
          <a:stretch>
            <a:fillRect/>
          </a:stretch>
        </p:blipFill>
        <p:spPr>
          <a:xfrm>
            <a:off x="2916463" y="3725700"/>
            <a:ext cx="848850" cy="848850"/>
          </a:xfrm>
          <a:prstGeom prst="rect">
            <a:avLst/>
          </a:prstGeom>
          <a:noFill/>
          <a:ln>
            <a:noFill/>
          </a:ln>
        </p:spPr>
      </p:pic>
      <p:pic>
        <p:nvPicPr>
          <p:cNvPr id="198" name="Google Shape;198;p24" title="train5_resized.jpg"/>
          <p:cNvPicPr preferRelativeResize="0"/>
          <p:nvPr/>
        </p:nvPicPr>
        <p:blipFill>
          <a:blip r:embed="rId7">
            <a:alphaModFix/>
          </a:blip>
          <a:stretch>
            <a:fillRect/>
          </a:stretch>
        </p:blipFill>
        <p:spPr>
          <a:xfrm>
            <a:off x="3835488" y="3742425"/>
            <a:ext cx="848850" cy="848850"/>
          </a:xfrm>
          <a:prstGeom prst="rect">
            <a:avLst/>
          </a:prstGeom>
          <a:noFill/>
          <a:ln>
            <a:noFill/>
          </a:ln>
        </p:spPr>
      </p:pic>
      <p:sp>
        <p:nvSpPr>
          <p:cNvPr id="199" name="Google Shape;199;p24"/>
          <p:cNvSpPr txBox="1"/>
          <p:nvPr>
            <p:ph idx="1" type="body"/>
          </p:nvPr>
        </p:nvSpPr>
        <p:spPr>
          <a:xfrm>
            <a:off x="292763" y="2367750"/>
            <a:ext cx="4258200" cy="12381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sz="1800" u="sng"/>
              <a:t>Challenges:</a:t>
            </a:r>
            <a:r>
              <a:rPr lang="en" sz="1800"/>
              <a:t> </a:t>
            </a:r>
            <a:endParaRPr sz="1800"/>
          </a:p>
          <a:p>
            <a:pPr indent="-300037" lvl="0" marL="457200" rtl="0" algn="l">
              <a:spcBef>
                <a:spcPts val="1200"/>
              </a:spcBef>
              <a:spcAft>
                <a:spcPts val="0"/>
              </a:spcAft>
              <a:buSzPct val="100000"/>
              <a:buChar char="-"/>
            </a:pPr>
            <a:r>
              <a:rPr lang="en" sz="1800"/>
              <a:t>Learn what “skw” looks like in reasonable time</a:t>
            </a:r>
            <a:endParaRPr sz="1800"/>
          </a:p>
          <a:p>
            <a:pPr indent="-300037" lvl="0" marL="457200" rtl="0" algn="l">
              <a:spcBef>
                <a:spcPts val="0"/>
              </a:spcBef>
              <a:spcAft>
                <a:spcPts val="0"/>
              </a:spcAft>
              <a:buSzPct val="100000"/>
              <a:buChar char="-"/>
            </a:pPr>
            <a:r>
              <a:rPr lang="en" sz="1800"/>
              <a:t>Don’t forget what a generic “Person” looks like (Catastrophic Forgetting)</a:t>
            </a:r>
            <a:endParaRPr sz="1800"/>
          </a:p>
          <a:p>
            <a:pPr indent="-300037" lvl="0" marL="457200" rtl="0" algn="l">
              <a:spcBef>
                <a:spcPts val="0"/>
              </a:spcBef>
              <a:spcAft>
                <a:spcPts val="0"/>
              </a:spcAft>
              <a:buSzPct val="100000"/>
              <a:buChar char="-"/>
            </a:pPr>
            <a:r>
              <a:rPr lang="en" sz="1800"/>
              <a:t>Don’t overtrain so that it just recreates training images</a:t>
            </a:r>
            <a:endParaRPr sz="1800"/>
          </a:p>
        </p:txBody>
      </p:sp>
      <p:sp>
        <p:nvSpPr>
          <p:cNvPr id="200" name="Google Shape;200;p24"/>
          <p:cNvSpPr txBox="1"/>
          <p:nvPr>
            <p:ph idx="1" type="body"/>
          </p:nvPr>
        </p:nvSpPr>
        <p:spPr>
          <a:xfrm>
            <a:off x="5457025" y="3547800"/>
            <a:ext cx="3121800" cy="1238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800" u="sng"/>
              <a:t>Choose combination of:</a:t>
            </a:r>
            <a:r>
              <a:rPr lang="en" sz="1800"/>
              <a:t> </a:t>
            </a:r>
            <a:endParaRPr sz="1800"/>
          </a:p>
          <a:p>
            <a:pPr indent="-325755" lvl="0" marL="457200" rtl="0" algn="l">
              <a:spcBef>
                <a:spcPts val="1200"/>
              </a:spcBef>
              <a:spcAft>
                <a:spcPts val="0"/>
              </a:spcAft>
              <a:buSzPct val="100000"/>
              <a:buChar char="-"/>
            </a:pPr>
            <a:r>
              <a:rPr lang="en" sz="1800"/>
              <a:t>Learning rate = 1e-5</a:t>
            </a:r>
            <a:endParaRPr sz="1800"/>
          </a:p>
          <a:p>
            <a:pPr indent="-325755" lvl="0" marL="457200" rtl="0" algn="l">
              <a:spcBef>
                <a:spcPts val="0"/>
              </a:spcBef>
              <a:spcAft>
                <a:spcPts val="0"/>
              </a:spcAft>
              <a:buSzPct val="100000"/>
              <a:buChar char="-"/>
            </a:pPr>
            <a:r>
              <a:rPr lang="en" sz="1800"/>
              <a:t>Training steps = 400</a:t>
            </a:r>
            <a:endParaRPr sz="1800"/>
          </a:p>
          <a:p>
            <a:pPr indent="-325755" lvl="0" marL="457200" rtl="0" algn="l">
              <a:spcBef>
                <a:spcPts val="0"/>
              </a:spcBef>
              <a:spcAft>
                <a:spcPts val="0"/>
              </a:spcAft>
              <a:buSzPct val="100000"/>
              <a:buChar char="-"/>
            </a:pPr>
            <a:r>
              <a:rPr lang="en" sz="1800"/>
              <a:t>Class images generated = 10</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402300" y="1366875"/>
            <a:ext cx="37308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Key results (DreamBooth)</a:t>
            </a:r>
            <a:endParaRPr sz="2240"/>
          </a:p>
        </p:txBody>
      </p:sp>
      <p:pic>
        <p:nvPicPr>
          <p:cNvPr id="206" name="Google Shape;206;p25" title="train1_resized.jpg"/>
          <p:cNvPicPr preferRelativeResize="0"/>
          <p:nvPr/>
        </p:nvPicPr>
        <p:blipFill>
          <a:blip r:embed="rId3">
            <a:alphaModFix/>
          </a:blip>
          <a:stretch>
            <a:fillRect/>
          </a:stretch>
        </p:blipFill>
        <p:spPr>
          <a:xfrm>
            <a:off x="2434063" y="1947200"/>
            <a:ext cx="848850" cy="848850"/>
          </a:xfrm>
          <a:prstGeom prst="rect">
            <a:avLst/>
          </a:prstGeom>
          <a:noFill/>
          <a:ln>
            <a:noFill/>
          </a:ln>
        </p:spPr>
      </p:pic>
      <p:pic>
        <p:nvPicPr>
          <p:cNvPr id="207" name="Google Shape;207;p25" title="train2_resized.jpg"/>
          <p:cNvPicPr preferRelativeResize="0"/>
          <p:nvPr/>
        </p:nvPicPr>
        <p:blipFill>
          <a:blip r:embed="rId4">
            <a:alphaModFix/>
          </a:blip>
          <a:stretch>
            <a:fillRect/>
          </a:stretch>
        </p:blipFill>
        <p:spPr>
          <a:xfrm>
            <a:off x="1418175" y="1947200"/>
            <a:ext cx="848850" cy="848850"/>
          </a:xfrm>
          <a:prstGeom prst="rect">
            <a:avLst/>
          </a:prstGeom>
          <a:noFill/>
          <a:ln>
            <a:noFill/>
          </a:ln>
        </p:spPr>
      </p:pic>
      <p:pic>
        <p:nvPicPr>
          <p:cNvPr id="208" name="Google Shape;208;p25" title="train3_resized.jpg"/>
          <p:cNvPicPr preferRelativeResize="0"/>
          <p:nvPr/>
        </p:nvPicPr>
        <p:blipFill>
          <a:blip r:embed="rId5">
            <a:alphaModFix/>
          </a:blip>
          <a:stretch>
            <a:fillRect/>
          </a:stretch>
        </p:blipFill>
        <p:spPr>
          <a:xfrm>
            <a:off x="402288" y="1947200"/>
            <a:ext cx="848850" cy="848850"/>
          </a:xfrm>
          <a:prstGeom prst="rect">
            <a:avLst/>
          </a:prstGeom>
          <a:noFill/>
          <a:ln>
            <a:noFill/>
          </a:ln>
        </p:spPr>
      </p:pic>
      <p:pic>
        <p:nvPicPr>
          <p:cNvPr id="209" name="Google Shape;209;p25" title="train4_resized.jpg"/>
          <p:cNvPicPr preferRelativeResize="0"/>
          <p:nvPr/>
        </p:nvPicPr>
        <p:blipFill>
          <a:blip r:embed="rId6">
            <a:alphaModFix/>
          </a:blip>
          <a:stretch>
            <a:fillRect/>
          </a:stretch>
        </p:blipFill>
        <p:spPr>
          <a:xfrm>
            <a:off x="971538" y="2933913"/>
            <a:ext cx="848850" cy="848850"/>
          </a:xfrm>
          <a:prstGeom prst="rect">
            <a:avLst/>
          </a:prstGeom>
          <a:noFill/>
          <a:ln>
            <a:noFill/>
          </a:ln>
        </p:spPr>
      </p:pic>
      <p:pic>
        <p:nvPicPr>
          <p:cNvPr id="210" name="Google Shape;210;p25" title="train5_resized.jpg"/>
          <p:cNvPicPr preferRelativeResize="0"/>
          <p:nvPr/>
        </p:nvPicPr>
        <p:blipFill>
          <a:blip r:embed="rId7">
            <a:alphaModFix/>
          </a:blip>
          <a:stretch>
            <a:fillRect/>
          </a:stretch>
        </p:blipFill>
        <p:spPr>
          <a:xfrm>
            <a:off x="2122213" y="2933913"/>
            <a:ext cx="848850" cy="848850"/>
          </a:xfrm>
          <a:prstGeom prst="rect">
            <a:avLst/>
          </a:prstGeom>
          <a:noFill/>
          <a:ln>
            <a:noFill/>
          </a:ln>
        </p:spPr>
      </p:pic>
      <p:sp>
        <p:nvSpPr>
          <p:cNvPr id="211" name="Google Shape;211;p25"/>
          <p:cNvSpPr txBox="1"/>
          <p:nvPr>
            <p:ph idx="1" type="body"/>
          </p:nvPr>
        </p:nvSpPr>
        <p:spPr>
          <a:xfrm>
            <a:off x="616663" y="3810750"/>
            <a:ext cx="2721600" cy="567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a:t>Training Images</a:t>
            </a:r>
            <a:endParaRPr sz="1800"/>
          </a:p>
        </p:txBody>
      </p:sp>
      <p:sp>
        <p:nvSpPr>
          <p:cNvPr id="212" name="Google Shape;212;p25"/>
          <p:cNvSpPr txBox="1"/>
          <p:nvPr>
            <p:ph idx="1" type="body"/>
          </p:nvPr>
        </p:nvSpPr>
        <p:spPr>
          <a:xfrm>
            <a:off x="3612525" y="3015950"/>
            <a:ext cx="2721600" cy="7668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1200"/>
              </a:spcAft>
              <a:buNone/>
            </a:pPr>
            <a:r>
              <a:rPr lang="en" sz="1800"/>
              <a:t>“Photo of sks person at 50 years old”</a:t>
            </a:r>
            <a:endParaRPr sz="1800"/>
          </a:p>
        </p:txBody>
      </p:sp>
      <p:pic>
        <p:nvPicPr>
          <p:cNvPr id="213" name="Google Shape;213;p25" title="pic_at_50yo_1.png"/>
          <p:cNvPicPr preferRelativeResize="0"/>
          <p:nvPr/>
        </p:nvPicPr>
        <p:blipFill>
          <a:blip r:embed="rId8">
            <a:alphaModFix/>
          </a:blip>
          <a:stretch>
            <a:fillRect/>
          </a:stretch>
        </p:blipFill>
        <p:spPr>
          <a:xfrm>
            <a:off x="4041963" y="1314925"/>
            <a:ext cx="1738950" cy="1738925"/>
          </a:xfrm>
          <a:prstGeom prst="rect">
            <a:avLst/>
          </a:prstGeom>
          <a:noFill/>
          <a:ln>
            <a:noFill/>
          </a:ln>
        </p:spPr>
      </p:pic>
      <p:pic>
        <p:nvPicPr>
          <p:cNvPr id="214" name="Google Shape;214;p25" title="pic_at_80yo_0.png"/>
          <p:cNvPicPr preferRelativeResize="0"/>
          <p:nvPr/>
        </p:nvPicPr>
        <p:blipFill>
          <a:blip r:embed="rId9">
            <a:alphaModFix/>
          </a:blip>
          <a:stretch>
            <a:fillRect/>
          </a:stretch>
        </p:blipFill>
        <p:spPr>
          <a:xfrm>
            <a:off x="6693375" y="1314902"/>
            <a:ext cx="1738950" cy="1738973"/>
          </a:xfrm>
          <a:prstGeom prst="rect">
            <a:avLst/>
          </a:prstGeom>
          <a:noFill/>
          <a:ln>
            <a:noFill/>
          </a:ln>
        </p:spPr>
      </p:pic>
      <p:sp>
        <p:nvSpPr>
          <p:cNvPr id="215" name="Google Shape;215;p25"/>
          <p:cNvSpPr txBox="1"/>
          <p:nvPr>
            <p:ph idx="1" type="body"/>
          </p:nvPr>
        </p:nvSpPr>
        <p:spPr>
          <a:xfrm>
            <a:off x="6334125" y="3053875"/>
            <a:ext cx="2538600" cy="7668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1200"/>
              </a:spcAft>
              <a:buNone/>
            </a:pPr>
            <a:r>
              <a:rPr lang="en" sz="1800"/>
              <a:t>“Photo of sks person at 80 years old”</a:t>
            </a:r>
            <a:endParaRPr sz="1800"/>
          </a:p>
        </p:txBody>
      </p:sp>
      <p:pic>
        <p:nvPicPr>
          <p:cNvPr id="216" name="Google Shape;216;p25"/>
          <p:cNvPicPr preferRelativeResize="0"/>
          <p:nvPr/>
        </p:nvPicPr>
        <p:blipFill>
          <a:blip r:embed="rId10">
            <a:alphaModFix/>
          </a:blip>
          <a:stretch>
            <a:fillRect/>
          </a:stretch>
        </p:blipFill>
        <p:spPr>
          <a:xfrm>
            <a:off x="6272250" y="3810764"/>
            <a:ext cx="1241975" cy="1241975"/>
          </a:xfrm>
          <a:prstGeom prst="rect">
            <a:avLst/>
          </a:prstGeom>
          <a:noFill/>
          <a:ln>
            <a:noFill/>
          </a:ln>
        </p:spPr>
      </p:pic>
      <p:pic>
        <p:nvPicPr>
          <p:cNvPr id="217" name="Google Shape;217;p25" title="train4_resized.jpg"/>
          <p:cNvPicPr preferRelativeResize="0"/>
          <p:nvPr/>
        </p:nvPicPr>
        <p:blipFill>
          <a:blip r:embed="rId6">
            <a:alphaModFix/>
          </a:blip>
          <a:stretch>
            <a:fillRect/>
          </a:stretch>
        </p:blipFill>
        <p:spPr>
          <a:xfrm>
            <a:off x="5030275" y="3810739"/>
            <a:ext cx="1241988" cy="1242015"/>
          </a:xfrm>
          <a:prstGeom prst="rect">
            <a:avLst/>
          </a:prstGeom>
          <a:noFill/>
          <a:ln>
            <a:noFill/>
          </a:ln>
        </p:spPr>
      </p:pic>
      <p:sp>
        <p:nvSpPr>
          <p:cNvPr id="218" name="Google Shape;218;p25"/>
          <p:cNvSpPr txBox="1"/>
          <p:nvPr>
            <p:ph idx="1" type="body"/>
          </p:nvPr>
        </p:nvSpPr>
        <p:spPr>
          <a:xfrm>
            <a:off x="2122225" y="4292971"/>
            <a:ext cx="2858700" cy="4038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1200"/>
              </a:spcAft>
              <a:buNone/>
            </a:pPr>
            <a:r>
              <a:rPr lang="en" sz="1800"/>
              <a:t>Some evidence of overfitting</a:t>
            </a:r>
            <a:endParaRPr sz="1800"/>
          </a:p>
        </p:txBody>
      </p:sp>
      <p:sp>
        <p:nvSpPr>
          <p:cNvPr id="219" name="Google Shape;219;p25"/>
          <p:cNvSpPr txBox="1"/>
          <p:nvPr>
            <p:ph idx="1" type="body"/>
          </p:nvPr>
        </p:nvSpPr>
        <p:spPr>
          <a:xfrm>
            <a:off x="2608425" y="4648950"/>
            <a:ext cx="2059500" cy="403800"/>
          </a:xfrm>
          <a:prstGeom prst="rect">
            <a:avLst/>
          </a:prstGeom>
        </p:spPr>
        <p:txBody>
          <a:bodyPr anchorCtr="0" anchor="t" bIns="91425" lIns="91425" spcFirstLastPara="1" rIns="91425" wrap="square" tIns="91425">
            <a:normAutofit fontScale="40000"/>
          </a:bodyPr>
          <a:lstStyle/>
          <a:p>
            <a:pPr indent="0" lvl="0" marL="0" rtl="0" algn="ctr">
              <a:spcBef>
                <a:spcPts val="0"/>
              </a:spcBef>
              <a:spcAft>
                <a:spcPts val="1200"/>
              </a:spcAft>
              <a:buNone/>
            </a:pPr>
            <a:r>
              <a:rPr lang="en" sz="1800"/>
              <a:t>(No evidence of </a:t>
            </a:r>
            <a:r>
              <a:rPr lang="en" sz="1800"/>
              <a:t>catastrophic</a:t>
            </a:r>
            <a:r>
              <a:rPr lang="en" sz="1800"/>
              <a:t> forgetting found)</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642850" y="11541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Key Implementation (Inversion and Cross Attention)</a:t>
            </a:r>
            <a:endParaRPr sz="2240"/>
          </a:p>
        </p:txBody>
      </p:sp>
      <p:sp>
        <p:nvSpPr>
          <p:cNvPr id="225" name="Google Shape;225;p26"/>
          <p:cNvSpPr txBox="1"/>
          <p:nvPr>
            <p:ph idx="1" type="body"/>
          </p:nvPr>
        </p:nvSpPr>
        <p:spPr>
          <a:xfrm>
            <a:off x="584400" y="1910100"/>
            <a:ext cx="4510200" cy="32334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4300">
                <a:solidFill>
                  <a:srgbClr val="000000"/>
                </a:solidFill>
                <a:latin typeface="Arial"/>
                <a:ea typeface="Arial"/>
                <a:cs typeface="Arial"/>
                <a:sym typeface="Arial"/>
              </a:rPr>
              <a:t>Specialization</a:t>
            </a:r>
            <a:r>
              <a:rPr lang="en" sz="4300">
                <a:solidFill>
                  <a:srgbClr val="000000"/>
                </a:solidFill>
                <a:latin typeface="Arial"/>
                <a:ea typeface="Arial"/>
                <a:cs typeface="Arial"/>
                <a:sym typeface="Arial"/>
              </a:rPr>
              <a:t>: minimal and targeted fine-tuning of general-purpose latent diffusion model to generate specialized age aware faces. We performed age-aware specialization on the Stable Diffusion model from the Hugging Face Diffusers library using a sample from the FFHQ-Aging dataset.</a:t>
            </a:r>
            <a:endParaRPr sz="4300">
              <a:solidFill>
                <a:srgbClr val="000000"/>
              </a:solidFill>
              <a:latin typeface="Arial"/>
              <a:ea typeface="Arial"/>
              <a:cs typeface="Arial"/>
              <a:sym typeface="Arial"/>
            </a:endParaRPr>
          </a:p>
          <a:p>
            <a:pPr indent="0" lvl="0" marL="0" rtl="0" algn="l">
              <a:spcBef>
                <a:spcPts val="1200"/>
              </a:spcBef>
              <a:spcAft>
                <a:spcPts val="0"/>
              </a:spcAft>
              <a:buNone/>
            </a:pPr>
            <a:r>
              <a:rPr lang="en" sz="4300">
                <a:solidFill>
                  <a:srgbClr val="000000"/>
                </a:solidFill>
                <a:latin typeface="Arial"/>
                <a:ea typeface="Arial"/>
                <a:cs typeface="Arial"/>
                <a:sym typeface="Arial"/>
              </a:rPr>
              <a:t>Image → [Auto-Encoder] → Latent Space + Noise → [Denoising Model]  → Clean Latent → Text Embedding ("young", "old") → [Fine-Tuning]  → Age-Specific Image Output</a:t>
            </a:r>
            <a:endParaRPr sz="4300">
              <a:solidFill>
                <a:srgbClr val="000000"/>
              </a:solidFill>
              <a:latin typeface="Arial"/>
              <a:ea typeface="Arial"/>
              <a:cs typeface="Arial"/>
              <a:sym typeface="Arial"/>
            </a:endParaRPr>
          </a:p>
          <a:p>
            <a:pPr indent="0" lvl="0" marL="0" rtl="0" algn="l">
              <a:spcBef>
                <a:spcPts val="1200"/>
              </a:spcBef>
              <a:spcAft>
                <a:spcPts val="0"/>
              </a:spcAft>
              <a:buNone/>
            </a:pPr>
            <a:r>
              <a:rPr lang="en" sz="4300">
                <a:solidFill>
                  <a:srgbClr val="000000"/>
                </a:solidFill>
                <a:latin typeface="Arial"/>
                <a:ea typeface="Arial"/>
                <a:cs typeface="Arial"/>
                <a:sym typeface="Arial"/>
              </a:rPr>
              <a:t>The FFHQ-Aging dataset contains approximately 70,000 high-resolution (1024×1024) RGB face images with their age group information. This dataset is used for identity-preserving facial aging tasks.</a:t>
            </a:r>
            <a:endParaRPr sz="4300">
              <a:solidFill>
                <a:srgbClr val="000000"/>
              </a:solidFill>
              <a:latin typeface="Arial"/>
              <a:ea typeface="Arial"/>
              <a:cs typeface="Arial"/>
              <a:sym typeface="Arial"/>
            </a:endParaRPr>
          </a:p>
          <a:p>
            <a:pPr indent="0" lvl="0" marL="0" rtl="0" algn="l">
              <a:spcBef>
                <a:spcPts val="1200"/>
              </a:spcBef>
              <a:spcAft>
                <a:spcPts val="0"/>
              </a:spcAft>
              <a:buNone/>
            </a:pPr>
            <a:r>
              <a:rPr lang="en" sz="4300">
                <a:solidFill>
                  <a:srgbClr val="000000"/>
                </a:solidFill>
                <a:latin typeface="Arial"/>
                <a:ea typeface="Arial"/>
                <a:cs typeface="Arial"/>
                <a:sym typeface="Arial"/>
              </a:rPr>
              <a:t>Hyperparameters used in adaptive fine-tuning of the Stable Diffusion model include: </a:t>
            </a:r>
            <a:r>
              <a:rPr lang="en" sz="4300">
                <a:solidFill>
                  <a:srgbClr val="000000"/>
                </a:solidFill>
                <a:latin typeface="Arial"/>
                <a:ea typeface="Arial"/>
                <a:cs typeface="Arial"/>
                <a:sym typeface="Arial"/>
              </a:rPr>
              <a:t>Learning</a:t>
            </a:r>
            <a:r>
              <a:rPr lang="en" sz="4300">
                <a:solidFill>
                  <a:srgbClr val="000000"/>
                </a:solidFill>
                <a:latin typeface="Arial"/>
                <a:ea typeface="Arial"/>
                <a:cs typeface="Arial"/>
                <a:sym typeface="Arial"/>
              </a:rPr>
              <a:t> Rate(5e-6), Adam_optimizer Beta1&amp; Beta2</a:t>
            </a:r>
            <a:endParaRPr sz="4300">
              <a:solidFill>
                <a:srgbClr val="000000"/>
              </a:solidFill>
              <a:latin typeface="Arial"/>
              <a:ea typeface="Arial"/>
              <a:cs typeface="Arial"/>
              <a:sym typeface="Arial"/>
            </a:endParaRPr>
          </a:p>
          <a:p>
            <a:pPr indent="0" lvl="0" marL="0" rtl="0" algn="l">
              <a:spcBef>
                <a:spcPts val="1200"/>
              </a:spcBef>
              <a:spcAft>
                <a:spcPts val="0"/>
              </a:spcAft>
              <a:buNone/>
            </a:pPr>
            <a:r>
              <a:t/>
            </a:r>
            <a:endParaRPr sz="2200"/>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a:p>
        </p:txBody>
      </p:sp>
      <p:pic>
        <p:nvPicPr>
          <p:cNvPr id="226" name="Google Shape;226;p26"/>
          <p:cNvPicPr preferRelativeResize="0"/>
          <p:nvPr/>
        </p:nvPicPr>
        <p:blipFill>
          <a:blip r:embed="rId3">
            <a:alphaModFix/>
          </a:blip>
          <a:stretch>
            <a:fillRect/>
          </a:stretch>
        </p:blipFill>
        <p:spPr>
          <a:xfrm>
            <a:off x="5593525" y="1851025"/>
            <a:ext cx="2776654" cy="1851113"/>
          </a:xfrm>
          <a:prstGeom prst="rect">
            <a:avLst/>
          </a:prstGeom>
          <a:noFill/>
          <a:ln>
            <a:noFill/>
          </a:ln>
        </p:spPr>
      </p:pic>
      <p:pic>
        <p:nvPicPr>
          <p:cNvPr id="227" name="Google Shape;227;p26"/>
          <p:cNvPicPr preferRelativeResize="0"/>
          <p:nvPr/>
        </p:nvPicPr>
        <p:blipFill>
          <a:blip r:embed="rId4">
            <a:alphaModFix/>
          </a:blip>
          <a:stretch>
            <a:fillRect/>
          </a:stretch>
        </p:blipFill>
        <p:spPr>
          <a:xfrm>
            <a:off x="5224475" y="3702150"/>
            <a:ext cx="3783824" cy="1135375"/>
          </a:xfrm>
          <a:prstGeom prst="rect">
            <a:avLst/>
          </a:prstGeom>
          <a:noFill/>
          <a:ln>
            <a:noFill/>
          </a:ln>
        </p:spPr>
      </p:pic>
      <p:sp>
        <p:nvSpPr>
          <p:cNvPr id="228" name="Google Shape;228;p26"/>
          <p:cNvSpPr txBox="1"/>
          <p:nvPr/>
        </p:nvSpPr>
        <p:spPr>
          <a:xfrm>
            <a:off x="642850" y="1581150"/>
            <a:ext cx="6474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t>2-Step Lightweight Task-Specific Adaptation: Specialization and Editing</a:t>
            </a:r>
            <a:endParaRPr/>
          </a:p>
        </p:txBody>
      </p:sp>
      <p:pic>
        <p:nvPicPr>
          <p:cNvPr id="229" name="Google Shape;229;p26"/>
          <p:cNvPicPr preferRelativeResize="0"/>
          <p:nvPr/>
        </p:nvPicPr>
        <p:blipFill>
          <a:blip r:embed="rId5">
            <a:alphaModFix/>
          </a:blip>
          <a:stretch>
            <a:fillRect/>
          </a:stretch>
        </p:blipFill>
        <p:spPr>
          <a:xfrm>
            <a:off x="7749150" y="927450"/>
            <a:ext cx="1096248" cy="10962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668825" y="11762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Key Implementation (Inversion and Cross Attention)</a:t>
            </a:r>
            <a:endParaRPr sz="2240"/>
          </a:p>
        </p:txBody>
      </p:sp>
      <p:sp>
        <p:nvSpPr>
          <p:cNvPr id="235" name="Google Shape;235;p27"/>
          <p:cNvSpPr txBox="1"/>
          <p:nvPr>
            <p:ph idx="1" type="body"/>
          </p:nvPr>
        </p:nvSpPr>
        <p:spPr>
          <a:xfrm>
            <a:off x="608225" y="1711425"/>
            <a:ext cx="7688700" cy="31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00000"/>
                </a:solidFill>
                <a:latin typeface="Arial"/>
                <a:ea typeface="Arial"/>
                <a:cs typeface="Arial"/>
                <a:sym typeface="Arial"/>
              </a:rPr>
              <a:t>We provide a specific input face image on which image inversion, null-text optimization, and text-guided age editing via cross-attention are performed for original identity preservation and age editing.</a:t>
            </a:r>
            <a:endParaRPr sz="1050">
              <a:solidFill>
                <a:srgbClr val="000000"/>
              </a:solidFill>
              <a:latin typeface="Arial"/>
              <a:ea typeface="Arial"/>
              <a:cs typeface="Arial"/>
              <a:sym typeface="Arial"/>
            </a:endParaRPr>
          </a:p>
          <a:p>
            <a:pPr indent="0" lvl="0" marL="0" rtl="0" algn="l">
              <a:spcBef>
                <a:spcPts val="1200"/>
              </a:spcBef>
              <a:spcAft>
                <a:spcPts val="0"/>
              </a:spcAft>
              <a:buNone/>
            </a:pPr>
            <a:r>
              <a:rPr b="1" lang="en" sz="1050">
                <a:solidFill>
                  <a:srgbClr val="000000"/>
                </a:solidFill>
                <a:latin typeface="Arial"/>
                <a:ea typeface="Arial"/>
                <a:cs typeface="Arial"/>
                <a:sym typeface="Arial"/>
              </a:rPr>
              <a:t>Image Inversion</a:t>
            </a:r>
            <a:r>
              <a:rPr lang="en" sz="1050">
                <a:solidFill>
                  <a:srgbClr val="000000"/>
                </a:solidFill>
                <a:latin typeface="Arial"/>
                <a:ea typeface="Arial"/>
                <a:cs typeface="Arial"/>
                <a:sym typeface="Arial"/>
              </a:rPr>
              <a:t> and </a:t>
            </a:r>
            <a:r>
              <a:rPr b="1" lang="en" sz="1050">
                <a:solidFill>
                  <a:srgbClr val="000000"/>
                </a:solidFill>
                <a:latin typeface="Arial"/>
                <a:ea typeface="Arial"/>
                <a:cs typeface="Arial"/>
                <a:sym typeface="Arial"/>
              </a:rPr>
              <a:t>Null-Text Optimization</a:t>
            </a:r>
            <a:r>
              <a:rPr lang="en" sz="1050">
                <a:solidFill>
                  <a:srgbClr val="000000"/>
                </a:solidFill>
                <a:latin typeface="Arial"/>
                <a:ea typeface="Arial"/>
                <a:cs typeface="Arial"/>
                <a:sym typeface="Arial"/>
              </a:rPr>
              <a:t>: To edit a specific input image, the model </a:t>
            </a:r>
            <a:r>
              <a:rPr lang="en" sz="1050">
                <a:solidFill>
                  <a:srgbClr val="000000"/>
                </a:solidFill>
                <a:latin typeface="Arial"/>
                <a:ea typeface="Arial"/>
                <a:cs typeface="Arial"/>
                <a:sym typeface="Arial"/>
              </a:rPr>
              <a:t>inverted </a:t>
            </a:r>
            <a:r>
              <a:rPr lang="en" sz="1050">
                <a:solidFill>
                  <a:srgbClr val="000000"/>
                </a:solidFill>
                <a:latin typeface="Arial"/>
                <a:ea typeface="Arial"/>
                <a:cs typeface="Arial"/>
                <a:sym typeface="Arial"/>
              </a:rPr>
              <a:t>image into the latent noise space of the diffusion model. Concurrently, it optimizes the null-text embeddings to better reconstruct the original image. This inversion technique provides precise control over the editing process.</a:t>
            </a:r>
            <a:endParaRPr sz="1050">
              <a:solidFill>
                <a:srgbClr val="000000"/>
              </a:solidFill>
              <a:latin typeface="Arial"/>
              <a:ea typeface="Arial"/>
              <a:cs typeface="Arial"/>
              <a:sym typeface="Arial"/>
            </a:endParaRPr>
          </a:p>
          <a:p>
            <a:pPr indent="0" lvl="0" marL="0" rtl="0" algn="l">
              <a:spcBef>
                <a:spcPts val="1200"/>
              </a:spcBef>
              <a:spcAft>
                <a:spcPts val="0"/>
              </a:spcAft>
              <a:buNone/>
            </a:pPr>
            <a:r>
              <a:rPr b="1" lang="en" sz="1050">
                <a:solidFill>
                  <a:srgbClr val="000000"/>
                </a:solidFill>
                <a:latin typeface="Arial"/>
                <a:ea typeface="Arial"/>
                <a:cs typeface="Arial"/>
                <a:sym typeface="Arial"/>
              </a:rPr>
              <a:t>Text-Guided Local Age Editing via Attention Control</a:t>
            </a:r>
            <a:r>
              <a:rPr lang="en" sz="1050">
                <a:solidFill>
                  <a:srgbClr val="000000"/>
                </a:solidFill>
                <a:latin typeface="Arial"/>
                <a:ea typeface="Arial"/>
                <a:cs typeface="Arial"/>
                <a:sym typeface="Arial"/>
              </a:rPr>
              <a:t>: Cross attention maps are used  to guide the diffusion process with textual prompts specifying the target age. This allows for localized editing of age-related features (such as wrinkles or skin texture) without altering other facial attributes, ensuring the edited image preserves the original identity.</a:t>
            </a:r>
            <a:endParaRPr sz="105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grpSp>
        <p:nvGrpSpPr>
          <p:cNvPr id="236" name="Google Shape;236;p27"/>
          <p:cNvGrpSpPr/>
          <p:nvPr/>
        </p:nvGrpSpPr>
        <p:grpSpPr>
          <a:xfrm>
            <a:off x="1411150" y="3587199"/>
            <a:ext cx="6121500" cy="1019676"/>
            <a:chOff x="1411150" y="3587199"/>
            <a:chExt cx="6121500" cy="1019676"/>
          </a:xfrm>
        </p:grpSpPr>
        <p:pic>
          <p:nvPicPr>
            <p:cNvPr id="237" name="Google Shape;237;p27"/>
            <p:cNvPicPr preferRelativeResize="0"/>
            <p:nvPr/>
          </p:nvPicPr>
          <p:blipFill rotWithShape="1">
            <a:blip r:embed="rId3">
              <a:alphaModFix/>
            </a:blip>
            <a:srcRect b="22881" l="-960" r="960" t="0"/>
            <a:stretch/>
          </p:blipFill>
          <p:spPr>
            <a:xfrm>
              <a:off x="2343100" y="3587199"/>
              <a:ext cx="5189550" cy="917850"/>
            </a:xfrm>
            <a:prstGeom prst="rect">
              <a:avLst/>
            </a:prstGeom>
            <a:noFill/>
            <a:ln>
              <a:noFill/>
            </a:ln>
          </p:spPr>
        </p:pic>
        <p:pic>
          <p:nvPicPr>
            <p:cNvPr id="238" name="Google Shape;238;p27"/>
            <p:cNvPicPr preferRelativeResize="0"/>
            <p:nvPr/>
          </p:nvPicPr>
          <p:blipFill>
            <a:blip r:embed="rId4">
              <a:alphaModFix/>
            </a:blip>
            <a:stretch>
              <a:fillRect/>
            </a:stretch>
          </p:blipFill>
          <p:spPr>
            <a:xfrm>
              <a:off x="1411150" y="3689025"/>
              <a:ext cx="931950" cy="9178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Key Results ( Inversion and Cross Attention)</a:t>
            </a:r>
            <a:endParaRPr sz="2240"/>
          </a:p>
        </p:txBody>
      </p:sp>
      <p:sp>
        <p:nvSpPr>
          <p:cNvPr id="244" name="Google Shape;244;p28"/>
          <p:cNvSpPr txBox="1"/>
          <p:nvPr>
            <p:ph idx="1" type="body"/>
          </p:nvPr>
        </p:nvSpPr>
        <p:spPr>
          <a:xfrm>
            <a:off x="971538" y="4012000"/>
            <a:ext cx="3247800" cy="1177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200"/>
              <a:t>Input Prompt: ‘A photo of a {age} year old person’ </a:t>
            </a:r>
            <a:endParaRPr sz="5200"/>
          </a:p>
          <a:p>
            <a:pPr indent="0" lvl="0" marL="0" rtl="0" algn="l">
              <a:spcBef>
                <a:spcPts val="1200"/>
              </a:spcBef>
              <a:spcAft>
                <a:spcPts val="0"/>
              </a:spcAft>
              <a:buNone/>
            </a:pPr>
            <a:r>
              <a:rPr lang="en" sz="5200"/>
              <a:t>Input Prompt 2: ‘Photo of a {target age} year old {man/women}’</a:t>
            </a:r>
            <a:endParaRPr sz="5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45" name="Google Shape;245;p28" title="train3_resized.jpg"/>
          <p:cNvPicPr preferRelativeResize="0"/>
          <p:nvPr/>
        </p:nvPicPr>
        <p:blipFill>
          <a:blip r:embed="rId3">
            <a:alphaModFix/>
          </a:blip>
          <a:stretch>
            <a:fillRect/>
          </a:stretch>
        </p:blipFill>
        <p:spPr>
          <a:xfrm>
            <a:off x="1065753" y="1853850"/>
            <a:ext cx="1912275" cy="1912332"/>
          </a:xfrm>
          <a:prstGeom prst="rect">
            <a:avLst/>
          </a:prstGeom>
          <a:noFill/>
          <a:ln>
            <a:noFill/>
          </a:ln>
        </p:spPr>
      </p:pic>
      <p:pic>
        <p:nvPicPr>
          <p:cNvPr id="246" name="Google Shape;246;p28"/>
          <p:cNvPicPr preferRelativeResize="0"/>
          <p:nvPr/>
        </p:nvPicPr>
        <p:blipFill>
          <a:blip r:embed="rId4">
            <a:alphaModFix/>
          </a:blip>
          <a:stretch>
            <a:fillRect/>
          </a:stretch>
        </p:blipFill>
        <p:spPr>
          <a:xfrm>
            <a:off x="4131675" y="1800475"/>
            <a:ext cx="1912275" cy="1912275"/>
          </a:xfrm>
          <a:prstGeom prst="rect">
            <a:avLst/>
          </a:prstGeom>
          <a:noFill/>
          <a:ln>
            <a:noFill/>
          </a:ln>
        </p:spPr>
      </p:pic>
      <p:pic>
        <p:nvPicPr>
          <p:cNvPr id="247" name="Google Shape;247;p28"/>
          <p:cNvPicPr preferRelativeResize="0"/>
          <p:nvPr/>
        </p:nvPicPr>
        <p:blipFill>
          <a:blip r:embed="rId5">
            <a:alphaModFix/>
          </a:blip>
          <a:stretch>
            <a:fillRect/>
          </a:stretch>
        </p:blipFill>
        <p:spPr>
          <a:xfrm>
            <a:off x="6700250" y="1800475"/>
            <a:ext cx="1965650" cy="1912275"/>
          </a:xfrm>
          <a:prstGeom prst="rect">
            <a:avLst/>
          </a:prstGeom>
          <a:noFill/>
          <a:ln>
            <a:noFill/>
          </a:ln>
        </p:spPr>
      </p:pic>
      <p:sp>
        <p:nvSpPr>
          <p:cNvPr id="248" name="Google Shape;248;p28"/>
          <p:cNvSpPr txBox="1"/>
          <p:nvPr>
            <p:ph idx="1" type="body"/>
          </p:nvPr>
        </p:nvSpPr>
        <p:spPr>
          <a:xfrm>
            <a:off x="971550" y="3766175"/>
            <a:ext cx="2721600" cy="40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Inference Input</a:t>
            </a:r>
            <a:r>
              <a:rPr lang="en" sz="1400"/>
              <a:t> Image</a:t>
            </a:r>
            <a:endParaRPr sz="1400"/>
          </a:p>
        </p:txBody>
      </p:sp>
      <p:sp>
        <p:nvSpPr>
          <p:cNvPr id="249" name="Google Shape;249;p28"/>
          <p:cNvSpPr txBox="1"/>
          <p:nvPr/>
        </p:nvSpPr>
        <p:spPr>
          <a:xfrm>
            <a:off x="3587813" y="3766175"/>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accent1"/>
                </a:solidFill>
                <a:latin typeface="Lato"/>
                <a:ea typeface="Lato"/>
                <a:cs typeface="Lato"/>
                <a:sym typeface="Lato"/>
              </a:rPr>
              <a:t>“Photo of a 50 years old man”</a:t>
            </a:r>
            <a:endParaRPr sz="1000"/>
          </a:p>
        </p:txBody>
      </p:sp>
      <p:sp>
        <p:nvSpPr>
          <p:cNvPr id="250" name="Google Shape;250;p28"/>
          <p:cNvSpPr txBox="1"/>
          <p:nvPr/>
        </p:nvSpPr>
        <p:spPr>
          <a:xfrm>
            <a:off x="6414875" y="3766175"/>
            <a:ext cx="2591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accent1"/>
                </a:solidFill>
                <a:latin typeface="Lato"/>
                <a:ea typeface="Lato"/>
                <a:cs typeface="Lato"/>
                <a:sym typeface="Lato"/>
              </a:rPr>
              <a:t>“Photo of a 80 years old man”</a:t>
            </a:r>
            <a:endParaRPr sz="1000"/>
          </a:p>
        </p:txBody>
      </p:sp>
      <p:sp>
        <p:nvSpPr>
          <p:cNvPr id="251" name="Google Shape;251;p28"/>
          <p:cNvSpPr txBox="1"/>
          <p:nvPr>
            <p:ph idx="1" type="body"/>
          </p:nvPr>
        </p:nvSpPr>
        <p:spPr>
          <a:xfrm>
            <a:off x="4414375" y="4115950"/>
            <a:ext cx="4464000" cy="66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900">
                <a:solidFill>
                  <a:srgbClr val="FF0000"/>
                </a:solidFill>
              </a:rPr>
              <a:t>*Manual inspection reveals that the Inversion and Cross-Attention technique outperforms DreamBooth for the same input image. (currently working on both qualitative and quantitative metrics)</a:t>
            </a:r>
            <a:endParaRPr sz="90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Results (Image Inversion)</a:t>
            </a:r>
            <a:endParaRPr/>
          </a:p>
        </p:txBody>
      </p:sp>
      <p:sp>
        <p:nvSpPr>
          <p:cNvPr id="257" name="Google Shape;257;p29"/>
          <p:cNvSpPr txBox="1"/>
          <p:nvPr>
            <p:ph idx="1" type="body"/>
          </p:nvPr>
        </p:nvSpPr>
        <p:spPr>
          <a:xfrm>
            <a:off x="971538" y="4012000"/>
            <a:ext cx="3247800" cy="1177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200"/>
              <a:t>Input Prompt: ‘A photo of a {age} year old person’ </a:t>
            </a:r>
            <a:endParaRPr sz="5200"/>
          </a:p>
          <a:p>
            <a:pPr indent="0" lvl="0" marL="0" rtl="0" algn="l">
              <a:spcBef>
                <a:spcPts val="1200"/>
              </a:spcBef>
              <a:spcAft>
                <a:spcPts val="0"/>
              </a:spcAft>
              <a:buNone/>
            </a:pPr>
            <a:r>
              <a:rPr lang="en" sz="5200"/>
              <a:t>Input Prompt 2: ‘Photo of a {target age} year old {man/women}’</a:t>
            </a:r>
            <a:endParaRPr sz="5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58" name="Google Shape;258;p29"/>
          <p:cNvSpPr txBox="1"/>
          <p:nvPr>
            <p:ph idx="1" type="body"/>
          </p:nvPr>
        </p:nvSpPr>
        <p:spPr>
          <a:xfrm>
            <a:off x="971550" y="3766175"/>
            <a:ext cx="2721600" cy="40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Inference Input Image</a:t>
            </a:r>
            <a:endParaRPr sz="1400"/>
          </a:p>
        </p:txBody>
      </p:sp>
      <p:sp>
        <p:nvSpPr>
          <p:cNvPr id="259" name="Google Shape;259;p29"/>
          <p:cNvSpPr txBox="1"/>
          <p:nvPr/>
        </p:nvSpPr>
        <p:spPr>
          <a:xfrm>
            <a:off x="3587813" y="3766175"/>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accent1"/>
                </a:solidFill>
                <a:latin typeface="Lato"/>
                <a:ea typeface="Lato"/>
                <a:cs typeface="Lato"/>
                <a:sym typeface="Lato"/>
              </a:rPr>
              <a:t>“Photo of a 50 years old man”</a:t>
            </a:r>
            <a:endParaRPr sz="1000"/>
          </a:p>
        </p:txBody>
      </p:sp>
      <p:sp>
        <p:nvSpPr>
          <p:cNvPr id="260" name="Google Shape;260;p29"/>
          <p:cNvSpPr txBox="1"/>
          <p:nvPr/>
        </p:nvSpPr>
        <p:spPr>
          <a:xfrm>
            <a:off x="6414875" y="3766175"/>
            <a:ext cx="2591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accent1"/>
                </a:solidFill>
                <a:latin typeface="Lato"/>
                <a:ea typeface="Lato"/>
                <a:cs typeface="Lato"/>
                <a:sym typeface="Lato"/>
              </a:rPr>
              <a:t>“Photo of a 80 years old man”</a:t>
            </a:r>
            <a:endParaRPr sz="1000"/>
          </a:p>
        </p:txBody>
      </p:sp>
      <p:pic>
        <p:nvPicPr>
          <p:cNvPr id="261" name="Google Shape;261;p29" title="train1_resized.jpg"/>
          <p:cNvPicPr preferRelativeResize="0"/>
          <p:nvPr/>
        </p:nvPicPr>
        <p:blipFill>
          <a:blip r:embed="rId3">
            <a:alphaModFix/>
          </a:blip>
          <a:stretch>
            <a:fillRect/>
          </a:stretch>
        </p:blipFill>
        <p:spPr>
          <a:xfrm>
            <a:off x="1353300" y="1853850"/>
            <a:ext cx="1912325" cy="1912325"/>
          </a:xfrm>
          <a:prstGeom prst="rect">
            <a:avLst/>
          </a:prstGeom>
          <a:noFill/>
          <a:ln>
            <a:noFill/>
          </a:ln>
        </p:spPr>
      </p:pic>
      <p:pic>
        <p:nvPicPr>
          <p:cNvPr id="262" name="Google Shape;262;p29"/>
          <p:cNvPicPr preferRelativeResize="0"/>
          <p:nvPr/>
        </p:nvPicPr>
        <p:blipFill>
          <a:blip r:embed="rId4">
            <a:alphaModFix/>
          </a:blip>
          <a:stretch>
            <a:fillRect/>
          </a:stretch>
        </p:blipFill>
        <p:spPr>
          <a:xfrm>
            <a:off x="4097613" y="1819800"/>
            <a:ext cx="1980425" cy="1980425"/>
          </a:xfrm>
          <a:prstGeom prst="rect">
            <a:avLst/>
          </a:prstGeom>
          <a:noFill/>
          <a:ln>
            <a:noFill/>
          </a:ln>
        </p:spPr>
      </p:pic>
      <p:pic>
        <p:nvPicPr>
          <p:cNvPr id="263" name="Google Shape;263;p29"/>
          <p:cNvPicPr preferRelativeResize="0"/>
          <p:nvPr/>
        </p:nvPicPr>
        <p:blipFill>
          <a:blip r:embed="rId5">
            <a:alphaModFix/>
          </a:blip>
          <a:stretch>
            <a:fillRect/>
          </a:stretch>
        </p:blipFill>
        <p:spPr>
          <a:xfrm>
            <a:off x="6587825" y="1819826"/>
            <a:ext cx="1980401" cy="1980374"/>
          </a:xfrm>
          <a:prstGeom prst="rect">
            <a:avLst/>
          </a:prstGeom>
          <a:noFill/>
          <a:ln>
            <a:noFill/>
          </a:ln>
        </p:spPr>
      </p:pic>
      <p:sp>
        <p:nvSpPr>
          <p:cNvPr id="264" name="Google Shape;264;p29"/>
          <p:cNvSpPr txBox="1"/>
          <p:nvPr>
            <p:ph idx="1" type="body"/>
          </p:nvPr>
        </p:nvSpPr>
        <p:spPr>
          <a:xfrm>
            <a:off x="4414375" y="4115950"/>
            <a:ext cx="4464000" cy="74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FF0000"/>
                </a:solidFill>
                <a:latin typeface="Arial"/>
                <a:ea typeface="Arial"/>
                <a:cs typeface="Arial"/>
                <a:sym typeface="Arial"/>
              </a:rPr>
              <a:t>*Manual inspection reveals that the Inversion and Cross-Attention technique outperforms DreamBooth for the same input image. (currently working on both qualitative and quantitative metrics)</a:t>
            </a:r>
            <a:endParaRPr sz="900">
              <a:solidFill>
                <a:srgbClr val="FF0000"/>
              </a:solidFill>
              <a:latin typeface="Arial"/>
              <a:ea typeface="Arial"/>
              <a:cs typeface="Arial"/>
              <a:sym typeface="Arial"/>
            </a:endParaRPr>
          </a:p>
          <a:p>
            <a:pPr indent="0" lvl="0" marL="0" rtl="0" algn="l">
              <a:spcBef>
                <a:spcPts val="0"/>
              </a:spcBef>
              <a:spcAft>
                <a:spcPts val="1200"/>
              </a:spcAft>
              <a:buNone/>
            </a:pPr>
            <a:r>
              <a:t/>
            </a:r>
            <a:endParaRPr sz="140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Computational Costs </a:t>
            </a:r>
            <a:endParaRPr/>
          </a:p>
        </p:txBody>
      </p:sp>
      <p:sp>
        <p:nvSpPr>
          <p:cNvPr id="270" name="Google Shape;270;p30"/>
          <p:cNvSpPr txBox="1"/>
          <p:nvPr>
            <p:ph idx="1" type="body"/>
          </p:nvPr>
        </p:nvSpPr>
        <p:spPr>
          <a:xfrm>
            <a:off x="653250" y="1904450"/>
            <a:ext cx="3554400" cy="2750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000"/>
              <a:t>Both approaches leveraged a pre-trained Stable Diffusion model which </a:t>
            </a:r>
            <a:r>
              <a:rPr lang="en" sz="1000"/>
              <a:t>contains 850M parameters for task-specific lightweight adaptation. (no-full model fine tuning)</a:t>
            </a:r>
            <a:endParaRPr sz="1000"/>
          </a:p>
          <a:p>
            <a:pPr indent="0" lvl="0" marL="0" rtl="0" algn="l">
              <a:lnSpc>
                <a:spcPct val="105000"/>
              </a:lnSpc>
              <a:spcBef>
                <a:spcPts val="1200"/>
              </a:spcBef>
              <a:spcAft>
                <a:spcPts val="0"/>
              </a:spcAft>
              <a:buNone/>
            </a:pPr>
            <a:r>
              <a:rPr lang="en" sz="1000"/>
              <a:t>Inference pipeline included noise addition and denoising steps, contributing to higher compute overhead.</a:t>
            </a:r>
            <a:endParaRPr sz="1000"/>
          </a:p>
          <a:p>
            <a:pPr indent="0" lvl="0" marL="0" rtl="0" algn="l">
              <a:lnSpc>
                <a:spcPct val="105000"/>
              </a:lnSpc>
              <a:spcBef>
                <a:spcPts val="1200"/>
              </a:spcBef>
              <a:spcAft>
                <a:spcPts val="0"/>
              </a:spcAft>
              <a:buNone/>
            </a:pPr>
            <a:r>
              <a:rPr lang="en" sz="1000"/>
              <a:t>Compute Budget: $20</a:t>
            </a:r>
            <a:endParaRPr sz="1000"/>
          </a:p>
          <a:p>
            <a:pPr indent="0" lvl="0" marL="0" rtl="0" algn="l">
              <a:lnSpc>
                <a:spcPct val="105000"/>
              </a:lnSpc>
              <a:spcBef>
                <a:spcPts val="1200"/>
              </a:spcBef>
              <a:spcAft>
                <a:spcPts val="0"/>
              </a:spcAft>
              <a:buNone/>
            </a:pPr>
            <a:r>
              <a:rPr lang="en" sz="1000"/>
              <a:t>Deployment Specs: AWS c5.9xlarge (32 vCPUs, 72 GB mem) 50 GB SSD</a:t>
            </a:r>
            <a:endParaRPr sz="1000"/>
          </a:p>
          <a:p>
            <a:pPr indent="0" lvl="0" marL="0" rtl="0" algn="l">
              <a:lnSpc>
                <a:spcPct val="105000"/>
              </a:lnSpc>
              <a:spcBef>
                <a:spcPts val="1200"/>
              </a:spcBef>
              <a:spcAft>
                <a:spcPts val="1200"/>
              </a:spcAft>
              <a:buNone/>
            </a:pPr>
            <a:r>
              <a:rPr lang="en" sz="1000"/>
              <a:t>Estimated Cost: ~$25 during inference </a:t>
            </a:r>
            <a:endParaRPr sz="1000"/>
          </a:p>
        </p:txBody>
      </p:sp>
      <p:pic>
        <p:nvPicPr>
          <p:cNvPr id="271" name="Google Shape;271;p30"/>
          <p:cNvPicPr preferRelativeResize="0"/>
          <p:nvPr/>
        </p:nvPicPr>
        <p:blipFill>
          <a:blip r:embed="rId3">
            <a:alphaModFix/>
          </a:blip>
          <a:stretch>
            <a:fillRect/>
          </a:stretch>
        </p:blipFill>
        <p:spPr>
          <a:xfrm>
            <a:off x="4322725" y="2103625"/>
            <a:ext cx="4673500" cy="2188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Limitations </a:t>
            </a:r>
            <a:endParaRPr sz="2240"/>
          </a:p>
        </p:txBody>
      </p:sp>
      <p:sp>
        <p:nvSpPr>
          <p:cNvPr id="277" name="Google Shape;277;p31"/>
          <p:cNvSpPr txBox="1"/>
          <p:nvPr/>
        </p:nvSpPr>
        <p:spPr>
          <a:xfrm>
            <a:off x="5076700" y="2571750"/>
            <a:ext cx="3660600" cy="13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Lato"/>
                <a:ea typeface="Lato"/>
                <a:cs typeface="Lato"/>
                <a:sym typeface="Lato"/>
              </a:rPr>
              <a:t>Limitations of Image Inversion: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Lack of aging consistency</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Prompt sensitivity</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Limited generalization</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b="1" sz="1600">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p:txBody>
      </p:sp>
      <p:sp>
        <p:nvSpPr>
          <p:cNvPr id="278" name="Google Shape;278;p31"/>
          <p:cNvSpPr txBox="1"/>
          <p:nvPr/>
        </p:nvSpPr>
        <p:spPr>
          <a:xfrm>
            <a:off x="828300" y="2571750"/>
            <a:ext cx="3887700" cy="13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Lato"/>
                <a:ea typeface="Lato"/>
                <a:cs typeface="Lato"/>
                <a:sym typeface="Lato"/>
              </a:rPr>
              <a:t>Limitations of DreamBooth:</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Overfitting</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No built-in temporal modeling</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Limited control</a:t>
            </a:r>
            <a:endParaRPr>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Introduction</a:t>
            </a:r>
            <a:endParaRPr sz="2200"/>
          </a:p>
        </p:txBody>
      </p:sp>
      <p:sp>
        <p:nvSpPr>
          <p:cNvPr id="93" name="Google Shape;93;p14"/>
          <p:cNvSpPr txBox="1"/>
          <p:nvPr>
            <p:ph idx="1" type="subTitle"/>
          </p:nvPr>
        </p:nvSpPr>
        <p:spPr>
          <a:xfrm>
            <a:off x="729450" y="2144450"/>
            <a:ext cx="7688100" cy="237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Main Goal: </a:t>
            </a:r>
            <a:endParaRPr b="1"/>
          </a:p>
          <a:p>
            <a:pPr indent="-317500" lvl="0" marL="457200" rtl="0" algn="l">
              <a:spcBef>
                <a:spcPts val="0"/>
              </a:spcBef>
              <a:spcAft>
                <a:spcPts val="0"/>
              </a:spcAft>
              <a:buSzPts val="1400"/>
              <a:buAutoNum type="arabicPeriod"/>
            </a:pPr>
            <a:r>
              <a:rPr lang="en" sz="1400"/>
              <a:t>Predicting what people looks like at a target age</a:t>
            </a:r>
            <a:endParaRPr sz="1400"/>
          </a:p>
          <a:p>
            <a:pPr indent="-317500" lvl="0" marL="457200" rtl="0" algn="l">
              <a:spcBef>
                <a:spcPts val="0"/>
              </a:spcBef>
              <a:spcAft>
                <a:spcPts val="0"/>
              </a:spcAft>
              <a:buSzPts val="1400"/>
              <a:buAutoNum type="arabicPeriod"/>
            </a:pPr>
            <a:r>
              <a:rPr lang="en" sz="1400"/>
              <a:t>Comparative study of different methods of fine-tuning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a:t>Main Reason:</a:t>
            </a:r>
            <a:endParaRPr b="1"/>
          </a:p>
          <a:p>
            <a:pPr indent="-317500" lvl="0" marL="457200" rtl="0" algn="l">
              <a:spcBef>
                <a:spcPts val="0"/>
              </a:spcBef>
              <a:spcAft>
                <a:spcPts val="0"/>
              </a:spcAft>
              <a:buSzPts val="1400"/>
              <a:buAutoNum type="arabicPeriod"/>
            </a:pPr>
            <a:r>
              <a:rPr lang="en" sz="1400"/>
              <a:t>Interested in what we looks like when we get older</a:t>
            </a:r>
            <a:endParaRPr sz="1400"/>
          </a:p>
          <a:p>
            <a:pPr indent="-317500" lvl="0" marL="457200" rtl="0" algn="l">
              <a:spcBef>
                <a:spcPts val="0"/>
              </a:spcBef>
              <a:spcAft>
                <a:spcPts val="0"/>
              </a:spcAft>
              <a:buSzPts val="1400"/>
              <a:buAutoNum type="arabicPeriod"/>
            </a:pPr>
            <a:r>
              <a:rPr lang="en" sz="1400"/>
              <a:t>Find out which method of fine-tuning is less computationally costly</a:t>
            </a:r>
            <a:endParaRPr sz="1400"/>
          </a:p>
          <a:p>
            <a:pPr indent="-317500" lvl="0" marL="457200" rtl="0" algn="l">
              <a:spcBef>
                <a:spcPts val="0"/>
              </a:spcBef>
              <a:spcAft>
                <a:spcPts val="0"/>
              </a:spcAft>
              <a:buSzPts val="1400"/>
              <a:buAutoNum type="arabicPeriod"/>
            </a:pPr>
            <a:r>
              <a:rPr lang="en" sz="1400"/>
              <a:t>Study how realistic the image generated by models is under a computational </a:t>
            </a:r>
            <a:r>
              <a:rPr lang="en" sz="1400"/>
              <a:t>constraints</a:t>
            </a:r>
            <a:endParaRPr sz="1400"/>
          </a:p>
          <a:p>
            <a:pPr indent="0" lvl="0" marL="0" rtl="0" algn="l">
              <a:spcBef>
                <a:spcPts val="0"/>
              </a:spcBef>
              <a:spcAft>
                <a:spcPts val="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9776"/>
              <a:buNone/>
            </a:pPr>
            <a:r>
              <a:rPr lang="en" sz="2488"/>
              <a:t>Future Work</a:t>
            </a:r>
            <a:endParaRPr sz="2240"/>
          </a:p>
        </p:txBody>
      </p:sp>
      <p:sp>
        <p:nvSpPr>
          <p:cNvPr id="284" name="Google Shape;284;p32"/>
          <p:cNvSpPr txBox="1"/>
          <p:nvPr>
            <p:ph idx="1" type="body"/>
          </p:nvPr>
        </p:nvSpPr>
        <p:spPr>
          <a:xfrm>
            <a:off x="729450" y="2078875"/>
            <a:ext cx="7688700" cy="19158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AutoNum type="arabicPeriod"/>
            </a:pPr>
            <a:r>
              <a:rPr lang="en" sz="1400"/>
              <a:t>Include HyperNet and LoRa to our comparative study</a:t>
            </a:r>
            <a:endParaRPr sz="1400"/>
          </a:p>
          <a:p>
            <a:pPr indent="-317500" lvl="0" marL="457200" rtl="0" algn="l">
              <a:lnSpc>
                <a:spcPct val="100000"/>
              </a:lnSpc>
              <a:spcBef>
                <a:spcPts val="0"/>
              </a:spcBef>
              <a:spcAft>
                <a:spcPts val="0"/>
              </a:spcAft>
              <a:buSzPts val="1400"/>
              <a:buAutoNum type="arabicPeriod"/>
            </a:pPr>
            <a:r>
              <a:rPr lang="en" sz="1400"/>
              <a:t>Measure and compare how each method overfits with limited samples (e.g. DreamBooth vs LoRa)</a:t>
            </a:r>
            <a:endParaRPr sz="1400"/>
          </a:p>
          <a:p>
            <a:pPr indent="-317500" lvl="0" marL="457200" rtl="0" algn="l">
              <a:lnSpc>
                <a:spcPct val="100000"/>
              </a:lnSpc>
              <a:spcBef>
                <a:spcPts val="0"/>
              </a:spcBef>
              <a:spcAft>
                <a:spcPts val="0"/>
              </a:spcAft>
              <a:buSzPts val="1400"/>
              <a:buAutoNum type="arabicPeriod"/>
            </a:pPr>
            <a:r>
              <a:rPr lang="en" sz="1400"/>
              <a:t>Apply ControlNet for structural aging</a:t>
            </a:r>
            <a:endParaRPr sz="1400"/>
          </a:p>
          <a:p>
            <a:pPr indent="-317500" lvl="0" marL="457200" rtl="0" algn="l">
              <a:lnSpc>
                <a:spcPct val="100000"/>
              </a:lnSpc>
              <a:spcBef>
                <a:spcPts val="0"/>
              </a:spcBef>
              <a:spcAft>
                <a:spcPts val="0"/>
              </a:spcAft>
              <a:buSzPts val="1400"/>
              <a:buAutoNum type="arabicPeriod"/>
            </a:pPr>
            <a:r>
              <a:rPr lang="en" sz="1400"/>
              <a:t>Propose a hybrid method (for example: LoRa + DreamBooth, LoRa + Image Inversion)</a:t>
            </a:r>
            <a:endParaRPr sz="1400"/>
          </a:p>
          <a:p>
            <a:pPr indent="-317500" lvl="0" marL="457200" rtl="0" algn="l">
              <a:lnSpc>
                <a:spcPct val="100000"/>
              </a:lnSpc>
              <a:spcBef>
                <a:spcPts val="0"/>
              </a:spcBef>
              <a:spcAft>
                <a:spcPts val="0"/>
              </a:spcAft>
              <a:buSzPts val="1400"/>
              <a:buAutoNum type="arabicPeriod"/>
            </a:pPr>
            <a:r>
              <a:rPr lang="en" sz="1400"/>
              <a:t>Prepare a better  interface of the model for user to test</a:t>
            </a:r>
            <a:endParaRPr sz="1400"/>
          </a:p>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90" name="Google Shape;290;p33"/>
          <p:cNvSpPr txBox="1"/>
          <p:nvPr>
            <p:ph idx="1" type="body"/>
          </p:nvPr>
        </p:nvSpPr>
        <p:spPr>
          <a:xfrm>
            <a:off x="729450" y="1945175"/>
            <a:ext cx="7688700" cy="22611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a:t>[1] Goodfellow, Ian, et al. ”Generative adversarial networks.” Communications of the ACM 63.11 (2020): 139- 144. </a:t>
            </a:r>
            <a:endParaRPr/>
          </a:p>
          <a:p>
            <a:pPr indent="0" lvl="0" marL="0" rtl="0" algn="l">
              <a:spcBef>
                <a:spcPts val="1200"/>
              </a:spcBef>
              <a:spcAft>
                <a:spcPts val="0"/>
              </a:spcAft>
              <a:buNone/>
            </a:pPr>
            <a:r>
              <a:rPr lang="en"/>
              <a:t>[2] Ho, Jonathan, Ajay Jain, and Pieter Abbeel. ”Denoising diffusion probabilistic models.” Advances in neural information processing systems 33 (2020): 6840-6851. 2 </a:t>
            </a:r>
            <a:endParaRPr/>
          </a:p>
          <a:p>
            <a:pPr indent="0" lvl="0" marL="0" rtl="0" algn="l">
              <a:spcBef>
                <a:spcPts val="1200"/>
              </a:spcBef>
              <a:spcAft>
                <a:spcPts val="0"/>
              </a:spcAft>
              <a:buNone/>
            </a:pPr>
            <a:r>
              <a:rPr lang="en"/>
              <a:t>[3] Grimmer, Marcel, and Christoph Busch. ”AgeDiff: Latent Diffusion-based Face Age Editing with Dual CrossAttention.” 2024 IEEE International Workshop on Information Forensics and Security (WIFS). IEEE, 2024. </a:t>
            </a:r>
            <a:endParaRPr/>
          </a:p>
          <a:p>
            <a:pPr indent="0" lvl="0" marL="0" rtl="0" algn="l">
              <a:spcBef>
                <a:spcPts val="1200"/>
              </a:spcBef>
              <a:spcAft>
                <a:spcPts val="0"/>
              </a:spcAft>
              <a:buNone/>
            </a:pPr>
            <a:r>
              <a:rPr lang="en"/>
              <a:t>[4] Chen, Xiangyi, and St´ephane Lathuili`ere. ”Face aging via diffusion-based editing.” arXiv preprint arXiv:2309.11321 (2023). </a:t>
            </a:r>
            <a:endParaRPr/>
          </a:p>
          <a:p>
            <a:pPr indent="0" lvl="0" marL="0" rtl="0" algn="l">
              <a:spcBef>
                <a:spcPts val="1200"/>
              </a:spcBef>
              <a:spcAft>
                <a:spcPts val="0"/>
              </a:spcAft>
              <a:buNone/>
            </a:pPr>
            <a:r>
              <a:rPr lang="en"/>
              <a:t>[5] Nichol, Alexander Quinn, and Prafulla Dhariwal. ”Improved denoising diffusion probabilistic models.” International conference on machine learning. PMLR, 2021. </a:t>
            </a:r>
            <a:endParaRPr/>
          </a:p>
          <a:p>
            <a:pPr indent="0" lvl="0" marL="0" rtl="0" algn="l">
              <a:spcBef>
                <a:spcPts val="1200"/>
              </a:spcBef>
              <a:spcAft>
                <a:spcPts val="1200"/>
              </a:spcAft>
              <a:buNone/>
            </a:pPr>
            <a:r>
              <a:rPr lang="en"/>
              <a:t>[6] Or-El, Roy, et al. ”Lifespan age transformation synthesis.” Computer Vision–ECCV 2020: 16th European Conference, Glasgow, UK, August 23–28, 2020, Proceedings, Part VI 16. Springer International Publishing, 2020.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809100" y="1773850"/>
            <a:ext cx="4292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40"/>
              <a:t>The problem with traditional image generation (TIG)</a:t>
            </a:r>
            <a:endParaRPr sz="1440"/>
          </a:p>
        </p:txBody>
      </p:sp>
      <p:sp>
        <p:nvSpPr>
          <p:cNvPr id="99" name="Google Shape;99;p15"/>
          <p:cNvSpPr txBox="1"/>
          <p:nvPr>
            <p:ph idx="1" type="body"/>
          </p:nvPr>
        </p:nvSpPr>
        <p:spPr>
          <a:xfrm>
            <a:off x="809100" y="2281038"/>
            <a:ext cx="3774300" cy="1183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Generative </a:t>
            </a:r>
            <a:r>
              <a:rPr b="1" lang="en"/>
              <a:t>Adversarial</a:t>
            </a:r>
            <a:r>
              <a:rPr b="1" lang="en"/>
              <a:t> Networks (GANs)</a:t>
            </a:r>
            <a:endParaRPr b="1"/>
          </a:p>
          <a:p>
            <a:pPr indent="-311150" lvl="0" marL="457200" rtl="0" algn="l">
              <a:spcBef>
                <a:spcPts val="1200"/>
              </a:spcBef>
              <a:spcAft>
                <a:spcPts val="0"/>
              </a:spcAft>
              <a:buSzPts val="1300"/>
              <a:buAutoNum type="arabicPeriod"/>
            </a:pPr>
            <a:r>
              <a:rPr lang="en"/>
              <a:t>Training instability </a:t>
            </a:r>
            <a:endParaRPr/>
          </a:p>
          <a:p>
            <a:pPr indent="-311150" lvl="0" marL="457200" rtl="0" algn="l">
              <a:spcBef>
                <a:spcPts val="0"/>
              </a:spcBef>
              <a:spcAft>
                <a:spcPts val="0"/>
              </a:spcAft>
              <a:buSzPts val="1300"/>
              <a:buAutoNum type="arabicPeriod"/>
            </a:pPr>
            <a:r>
              <a:rPr lang="en"/>
              <a:t>Mode </a:t>
            </a:r>
            <a:r>
              <a:rPr lang="en"/>
              <a:t>collapse</a:t>
            </a:r>
            <a:r>
              <a:rPr lang="en"/>
              <a:t> </a:t>
            </a:r>
            <a:endParaRPr/>
          </a:p>
          <a:p>
            <a:pPr indent="-311150" lvl="0" marL="457200" rtl="0" algn="l">
              <a:spcBef>
                <a:spcPts val="0"/>
              </a:spcBef>
              <a:spcAft>
                <a:spcPts val="0"/>
              </a:spcAft>
              <a:buSzPts val="1300"/>
              <a:buAutoNum type="arabicPeriod"/>
            </a:pPr>
            <a:r>
              <a:rPr lang="en"/>
              <a:t>Hard to tune </a:t>
            </a:r>
            <a:endParaRPr/>
          </a:p>
        </p:txBody>
      </p:sp>
      <p:sp>
        <p:nvSpPr>
          <p:cNvPr id="100" name="Google Shape;100;p15"/>
          <p:cNvSpPr txBox="1"/>
          <p:nvPr>
            <p:ph idx="2" type="body"/>
          </p:nvPr>
        </p:nvSpPr>
        <p:spPr>
          <a:xfrm>
            <a:off x="809100" y="3507825"/>
            <a:ext cx="3774300" cy="142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Variational Autoencoders (VAE)</a:t>
            </a:r>
            <a:endParaRPr b="1"/>
          </a:p>
          <a:p>
            <a:pPr indent="-311150" lvl="0" marL="457200" rtl="0" algn="l">
              <a:spcBef>
                <a:spcPts val="1200"/>
              </a:spcBef>
              <a:spcAft>
                <a:spcPts val="0"/>
              </a:spcAft>
              <a:buSzPts val="1300"/>
              <a:buAutoNum type="arabicPeriod"/>
            </a:pPr>
            <a:r>
              <a:rPr lang="en"/>
              <a:t>Blurry Outputs</a:t>
            </a:r>
            <a:endParaRPr/>
          </a:p>
          <a:p>
            <a:pPr indent="-311150" lvl="0" marL="457200" rtl="0" algn="l">
              <a:spcBef>
                <a:spcPts val="0"/>
              </a:spcBef>
              <a:spcAft>
                <a:spcPts val="0"/>
              </a:spcAft>
              <a:buSzPts val="1300"/>
              <a:buAutoNum type="arabicPeriod"/>
            </a:pPr>
            <a:r>
              <a:rPr lang="en"/>
              <a:t>High reconstruction error</a:t>
            </a:r>
            <a:endParaRPr/>
          </a:p>
          <a:p>
            <a:pPr indent="-311150" lvl="0" marL="457200" rtl="0" algn="l">
              <a:spcBef>
                <a:spcPts val="0"/>
              </a:spcBef>
              <a:spcAft>
                <a:spcPts val="0"/>
              </a:spcAft>
              <a:buSzPts val="1300"/>
              <a:buAutoNum type="arabicPeriod"/>
            </a:pPr>
            <a:r>
              <a:rPr lang="en"/>
              <a:t>Underfitting Complex Distributions</a:t>
            </a:r>
            <a:endParaRPr/>
          </a:p>
        </p:txBody>
      </p:sp>
      <p:pic>
        <p:nvPicPr>
          <p:cNvPr id="101" name="Google Shape;101;p15" title="Screenshot 2025-04-22 at 1.14.12 PM.png"/>
          <p:cNvPicPr preferRelativeResize="0"/>
          <p:nvPr/>
        </p:nvPicPr>
        <p:blipFill>
          <a:blip r:embed="rId3">
            <a:alphaModFix/>
          </a:blip>
          <a:stretch>
            <a:fillRect/>
          </a:stretch>
        </p:blipFill>
        <p:spPr>
          <a:xfrm>
            <a:off x="5153625" y="1712400"/>
            <a:ext cx="3517546" cy="2984851"/>
          </a:xfrm>
          <a:prstGeom prst="rect">
            <a:avLst/>
          </a:prstGeom>
          <a:noFill/>
          <a:ln cap="flat" cmpd="sng" w="9525">
            <a:solidFill>
              <a:schemeClr val="dk2"/>
            </a:solidFill>
            <a:prstDash val="solid"/>
            <a:round/>
            <a:headEnd len="sm" w="sm" type="none"/>
            <a:tailEnd len="sm" w="sm" type="none"/>
          </a:ln>
        </p:spPr>
      </p:pic>
      <p:sp>
        <p:nvSpPr>
          <p:cNvPr id="102" name="Google Shape;102;p15"/>
          <p:cNvSpPr txBox="1"/>
          <p:nvPr/>
        </p:nvSpPr>
        <p:spPr>
          <a:xfrm>
            <a:off x="809100" y="12916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2"/>
                </a:solidFill>
                <a:latin typeface="Raleway"/>
                <a:ea typeface="Raleway"/>
                <a:cs typeface="Raleway"/>
                <a:sym typeface="Raleway"/>
              </a:rPr>
              <a:t>Literature Review (1)</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809100" y="1833088"/>
            <a:ext cx="4517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00"/>
              <a:t>Diffusion Models - A better</a:t>
            </a:r>
            <a:r>
              <a:rPr lang="en" sz="1400"/>
              <a:t> approach </a:t>
            </a:r>
            <a:endParaRPr sz="1400"/>
          </a:p>
        </p:txBody>
      </p:sp>
      <p:sp>
        <p:nvSpPr>
          <p:cNvPr id="108" name="Google Shape;108;p16"/>
          <p:cNvSpPr txBox="1"/>
          <p:nvPr>
            <p:ph idx="1" type="body"/>
          </p:nvPr>
        </p:nvSpPr>
        <p:spPr>
          <a:xfrm>
            <a:off x="809100" y="2314825"/>
            <a:ext cx="4182000" cy="195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 is: What are diffusion models? And how it differs from the two previous models? </a:t>
            </a:r>
            <a:endParaRPr/>
          </a:p>
          <a:p>
            <a:pPr indent="-311150" lvl="0" marL="457200" rtl="0" algn="l">
              <a:spcBef>
                <a:spcPts val="1200"/>
              </a:spcBef>
              <a:spcAft>
                <a:spcPts val="0"/>
              </a:spcAft>
              <a:buSzPts val="1300"/>
              <a:buAutoNum type="arabicPeriod"/>
            </a:pPr>
            <a:r>
              <a:rPr lang="en"/>
              <a:t>Learn to reverse noise </a:t>
            </a:r>
            <a:endParaRPr/>
          </a:p>
          <a:p>
            <a:pPr indent="-311150" lvl="0" marL="457200" rtl="0" algn="l">
              <a:spcBef>
                <a:spcPts val="0"/>
              </a:spcBef>
              <a:spcAft>
                <a:spcPts val="0"/>
              </a:spcAft>
              <a:buSzPts val="1300"/>
              <a:buAutoNum type="arabicPeriod"/>
            </a:pPr>
            <a:r>
              <a:rPr lang="en"/>
              <a:t>Stable </a:t>
            </a:r>
            <a:r>
              <a:rPr lang="en"/>
              <a:t>training</a:t>
            </a:r>
            <a:endParaRPr/>
          </a:p>
          <a:p>
            <a:pPr indent="-311150" lvl="0" marL="457200" rtl="0" algn="l">
              <a:spcBef>
                <a:spcPts val="0"/>
              </a:spcBef>
              <a:spcAft>
                <a:spcPts val="0"/>
              </a:spcAft>
              <a:buSzPts val="1300"/>
              <a:buAutoNum type="arabicPeriod"/>
            </a:pPr>
            <a:r>
              <a:rPr lang="en"/>
              <a:t>High-quality, diverse outputs </a:t>
            </a:r>
            <a:endParaRPr/>
          </a:p>
          <a:p>
            <a:pPr indent="-311150" lvl="0" marL="457200" rtl="0" algn="l">
              <a:spcBef>
                <a:spcPts val="0"/>
              </a:spcBef>
              <a:spcAft>
                <a:spcPts val="0"/>
              </a:spcAft>
              <a:buSzPts val="1300"/>
              <a:buAutoNum type="arabicPeriod"/>
            </a:pPr>
            <a:r>
              <a:rPr lang="en"/>
              <a:t>Flexible conditioning </a:t>
            </a:r>
            <a:endParaRPr/>
          </a:p>
          <a:p>
            <a:pPr indent="-311150" lvl="0" marL="457200" rtl="0" algn="l">
              <a:spcBef>
                <a:spcPts val="0"/>
              </a:spcBef>
              <a:spcAft>
                <a:spcPts val="0"/>
              </a:spcAft>
              <a:buSzPts val="1300"/>
              <a:buAutoNum type="arabicPeriod"/>
            </a:pPr>
            <a:r>
              <a:rPr lang="en"/>
              <a:t>Still quite slow and resource-intensive</a:t>
            </a:r>
            <a:endParaRPr/>
          </a:p>
        </p:txBody>
      </p:sp>
      <p:sp>
        <p:nvSpPr>
          <p:cNvPr id="109" name="Google Shape;109;p16"/>
          <p:cNvSpPr txBox="1"/>
          <p:nvPr/>
        </p:nvSpPr>
        <p:spPr>
          <a:xfrm>
            <a:off x="809100" y="12916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2"/>
                </a:solidFill>
                <a:latin typeface="Raleway"/>
                <a:ea typeface="Raleway"/>
                <a:cs typeface="Raleway"/>
                <a:sym typeface="Raleway"/>
              </a:rPr>
              <a:t>Literature Review (2)</a:t>
            </a:r>
            <a:endParaRPr sz="1000"/>
          </a:p>
        </p:txBody>
      </p:sp>
      <p:pic>
        <p:nvPicPr>
          <p:cNvPr id="110" name="Google Shape;110;p16"/>
          <p:cNvPicPr preferRelativeResize="0"/>
          <p:nvPr/>
        </p:nvPicPr>
        <p:blipFill>
          <a:blip r:embed="rId3">
            <a:alphaModFix/>
          </a:blip>
          <a:stretch>
            <a:fillRect/>
          </a:stretch>
        </p:blipFill>
        <p:spPr>
          <a:xfrm>
            <a:off x="5267775" y="1291650"/>
            <a:ext cx="2390625" cy="31371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7" title="Screenshot 2025-04-21 at 6.35.48 PM.png"/>
          <p:cNvPicPr preferRelativeResize="0"/>
          <p:nvPr/>
        </p:nvPicPr>
        <p:blipFill rotWithShape="1">
          <a:blip r:embed="rId3">
            <a:alphaModFix/>
          </a:blip>
          <a:srcRect b="0" l="1863" r="2552" t="0"/>
          <a:stretch/>
        </p:blipFill>
        <p:spPr>
          <a:xfrm>
            <a:off x="4957300" y="2700150"/>
            <a:ext cx="3993862" cy="1674049"/>
          </a:xfrm>
          <a:prstGeom prst="rect">
            <a:avLst/>
          </a:prstGeom>
          <a:noFill/>
          <a:ln>
            <a:noFill/>
          </a:ln>
        </p:spPr>
      </p:pic>
      <p:sp>
        <p:nvSpPr>
          <p:cNvPr id="116" name="Google Shape;116;p17"/>
          <p:cNvSpPr txBox="1"/>
          <p:nvPr/>
        </p:nvSpPr>
        <p:spPr>
          <a:xfrm>
            <a:off x="4572000" y="4246900"/>
            <a:ext cx="46959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Blue line stays flat → SDMs hold stable feature embeddings for same-class objects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Red Line diverge indicates semantic sensitivity, not collapse.</a:t>
            </a:r>
            <a:endParaRPr sz="1300">
              <a:solidFill>
                <a:schemeClr val="accent1"/>
              </a:solidFill>
              <a:latin typeface="Lato"/>
              <a:ea typeface="Lato"/>
              <a:cs typeface="Lato"/>
              <a:sym typeface="Lato"/>
            </a:endParaRPr>
          </a:p>
        </p:txBody>
      </p:sp>
      <p:pic>
        <p:nvPicPr>
          <p:cNvPr id="117" name="Google Shape;117;p17"/>
          <p:cNvPicPr preferRelativeResize="0"/>
          <p:nvPr/>
        </p:nvPicPr>
        <p:blipFill>
          <a:blip r:embed="rId4">
            <a:alphaModFix/>
          </a:blip>
          <a:stretch>
            <a:fillRect/>
          </a:stretch>
        </p:blipFill>
        <p:spPr>
          <a:xfrm>
            <a:off x="5043650" y="530650"/>
            <a:ext cx="4100343" cy="2093600"/>
          </a:xfrm>
          <a:prstGeom prst="rect">
            <a:avLst/>
          </a:prstGeom>
          <a:noFill/>
          <a:ln>
            <a:noFill/>
          </a:ln>
        </p:spPr>
      </p:pic>
      <p:pic>
        <p:nvPicPr>
          <p:cNvPr id="118" name="Google Shape;118;p17" title="Screenshot 2025-04-21 at 6.02.51 PM.png"/>
          <p:cNvPicPr preferRelativeResize="0"/>
          <p:nvPr/>
        </p:nvPicPr>
        <p:blipFill>
          <a:blip r:embed="rId5">
            <a:alphaModFix/>
          </a:blip>
          <a:stretch>
            <a:fillRect/>
          </a:stretch>
        </p:blipFill>
        <p:spPr>
          <a:xfrm>
            <a:off x="545403" y="1960000"/>
            <a:ext cx="3452574" cy="2874977"/>
          </a:xfrm>
          <a:prstGeom prst="rect">
            <a:avLst/>
          </a:prstGeom>
          <a:noFill/>
          <a:ln cap="flat" cmpd="sng" w="19050">
            <a:solidFill>
              <a:schemeClr val="dk2"/>
            </a:solidFill>
            <a:prstDash val="solid"/>
            <a:round/>
            <a:headEnd len="sm" w="sm" type="none"/>
            <a:tailEnd len="sm" w="sm" type="none"/>
          </a:ln>
        </p:spPr>
      </p:pic>
      <p:sp>
        <p:nvSpPr>
          <p:cNvPr id="119" name="Google Shape;119;p17"/>
          <p:cNvSpPr txBox="1"/>
          <p:nvPr/>
        </p:nvSpPr>
        <p:spPr>
          <a:xfrm>
            <a:off x="900925" y="12516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2"/>
                </a:solidFill>
                <a:latin typeface="Raleway"/>
                <a:ea typeface="Raleway"/>
                <a:cs typeface="Raleway"/>
                <a:sym typeface="Raleway"/>
              </a:rPr>
              <a:t>Literature Review (3) </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809100" y="1297900"/>
            <a:ext cx="3207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Literature Review(4) </a:t>
            </a:r>
            <a:endParaRPr sz="2240"/>
          </a:p>
        </p:txBody>
      </p:sp>
      <p:sp>
        <p:nvSpPr>
          <p:cNvPr id="125" name="Google Shape;125;p18"/>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Early Diffusion Models (Denoising Diffusion </a:t>
            </a:r>
            <a:r>
              <a:rPr b="1" lang="en"/>
              <a:t>Probabilistic</a:t>
            </a:r>
            <a:r>
              <a:rPr b="1" lang="en"/>
              <a:t> Model) </a:t>
            </a:r>
            <a:endParaRPr b="1"/>
          </a:p>
          <a:p>
            <a:pPr indent="-539750" lvl="0" marL="457200" rtl="0" algn="l">
              <a:spcBef>
                <a:spcPts val="1200"/>
              </a:spcBef>
              <a:spcAft>
                <a:spcPts val="0"/>
              </a:spcAft>
              <a:buSzPts val="1300"/>
              <a:buAutoNum type="arabicParenBoth"/>
            </a:pPr>
            <a:r>
              <a:rPr lang="en"/>
              <a:t>Denoise in pixel space → high accuracy but extremely slow and computationally costly</a:t>
            </a:r>
            <a:endParaRPr/>
          </a:p>
          <a:p>
            <a:pPr indent="-311150" lvl="0" marL="457200" rtl="0" algn="l">
              <a:spcBef>
                <a:spcPts val="0"/>
              </a:spcBef>
              <a:spcAft>
                <a:spcPts val="0"/>
              </a:spcAft>
              <a:buSzPts val="1300"/>
              <a:buAutoNum type="arabicParenBoth"/>
            </a:pPr>
            <a:r>
              <a:rPr lang="en"/>
              <a:t>Unconditional diffusion → no CLIP</a:t>
            </a:r>
            <a:endParaRPr/>
          </a:p>
          <a:p>
            <a:pPr indent="-311150" lvl="0" marL="457200" rtl="0" algn="l">
              <a:spcBef>
                <a:spcPts val="0"/>
              </a:spcBef>
              <a:spcAft>
                <a:spcPts val="0"/>
              </a:spcAft>
              <a:buSzPts val="1300"/>
              <a:buAutoNum type="arabicParenBoth"/>
            </a:pPr>
            <a:r>
              <a:rPr lang="en"/>
              <a:t>Long-time diffusion → hundreds to thousands of steps</a:t>
            </a:r>
            <a:endParaRPr/>
          </a:p>
        </p:txBody>
      </p:sp>
      <p:sp>
        <p:nvSpPr>
          <p:cNvPr id="126" name="Google Shape;126;p18"/>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Stable Diffusion Model </a:t>
            </a:r>
            <a:endParaRPr b="1"/>
          </a:p>
          <a:p>
            <a:pPr indent="-311150" lvl="0" marL="457200" rtl="0" algn="l">
              <a:spcBef>
                <a:spcPts val="1200"/>
              </a:spcBef>
              <a:spcAft>
                <a:spcPts val="0"/>
              </a:spcAft>
              <a:buSzPts val="1300"/>
              <a:buAutoNum type="arabicParenBoth"/>
            </a:pPr>
            <a:r>
              <a:rPr lang="en"/>
              <a:t>Compresses images into </a:t>
            </a:r>
            <a:r>
              <a:rPr lang="en"/>
              <a:t>latent</a:t>
            </a:r>
            <a:r>
              <a:rPr lang="en"/>
              <a:t> space → faster sampling due to extremely lower dimensionality</a:t>
            </a:r>
            <a:endParaRPr/>
          </a:p>
          <a:p>
            <a:pPr indent="-311150" lvl="0" marL="457200" rtl="0" algn="l">
              <a:spcBef>
                <a:spcPts val="0"/>
              </a:spcBef>
              <a:spcAft>
                <a:spcPts val="0"/>
              </a:spcAft>
              <a:buSzPts val="1300"/>
              <a:buAutoNum type="arabicParenBoth"/>
            </a:pPr>
            <a:r>
              <a:rPr lang="en"/>
              <a:t>Conditioning using CLIP → allows multi-modality</a:t>
            </a:r>
            <a:endParaRPr/>
          </a:p>
          <a:p>
            <a:pPr indent="-311150" lvl="0" marL="457200" rtl="0" algn="l">
              <a:spcBef>
                <a:spcPts val="0"/>
              </a:spcBef>
              <a:spcAft>
                <a:spcPts val="0"/>
              </a:spcAft>
              <a:buSzPts val="1300"/>
              <a:buAutoNum type="arabicParenBoth"/>
            </a:pPr>
            <a:r>
              <a:rPr lang="en"/>
              <a:t>Invariant to masking, occlusion, rotation because semantic structure is still preserved.</a:t>
            </a:r>
            <a:endParaRPr/>
          </a:p>
        </p:txBody>
      </p:sp>
      <p:sp>
        <p:nvSpPr>
          <p:cNvPr id="127" name="Google Shape;127;p18"/>
          <p:cNvSpPr txBox="1"/>
          <p:nvPr>
            <p:ph type="title"/>
          </p:nvPr>
        </p:nvSpPr>
        <p:spPr>
          <a:xfrm>
            <a:off x="870550" y="1733871"/>
            <a:ext cx="4517700" cy="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40"/>
              <a:t>Limitations of Early Diffusion Models</a:t>
            </a:r>
            <a:endParaRPr sz="1440"/>
          </a:p>
          <a:p>
            <a:pPr indent="0" lvl="0" marL="0" rtl="0" algn="l">
              <a:spcBef>
                <a:spcPts val="0"/>
              </a:spcBef>
              <a:spcAft>
                <a:spcPts val="0"/>
              </a:spcAft>
              <a:buSzPts val="990"/>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813950" y="1328875"/>
            <a:ext cx="32478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Literature Review (5) -</a:t>
            </a:r>
            <a:endParaRPr sz="2240"/>
          </a:p>
        </p:txBody>
      </p:sp>
      <p:sp>
        <p:nvSpPr>
          <p:cNvPr id="133" name="Google Shape;133;p19"/>
          <p:cNvSpPr txBox="1"/>
          <p:nvPr>
            <p:ph idx="1" type="body"/>
          </p:nvPr>
        </p:nvSpPr>
        <p:spPr>
          <a:xfrm>
            <a:off x="689425" y="2078875"/>
            <a:ext cx="4008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200"/>
              <a:t>Ruiz, Nataniel, et al. "Dreambooth: Fine tuning text-to-image diffusion models for subject-driven generation." </a:t>
            </a:r>
            <a:endParaRPr i="1" sz="1200"/>
          </a:p>
          <a:p>
            <a:pPr indent="-311150" lvl="0" marL="457200" rtl="0" algn="l">
              <a:spcBef>
                <a:spcPts val="1200"/>
              </a:spcBef>
              <a:spcAft>
                <a:spcPts val="0"/>
              </a:spcAft>
              <a:buSzPts val="1300"/>
              <a:buChar char="●"/>
            </a:pPr>
            <a:r>
              <a:rPr lang="en"/>
              <a:t>Goal: fine-tune a pretrained text-to-image model with only a few sample images</a:t>
            </a:r>
            <a:endParaRPr/>
          </a:p>
          <a:p>
            <a:pPr indent="-311150" lvl="0" marL="457200" rtl="0" algn="l">
              <a:spcBef>
                <a:spcPts val="0"/>
              </a:spcBef>
              <a:spcAft>
                <a:spcPts val="0"/>
              </a:spcAft>
              <a:buSzPts val="1300"/>
              <a:buChar char="●"/>
            </a:pPr>
            <a:r>
              <a:rPr lang="en"/>
              <a:t>Use a unique identifier to embed training data’s information into the model</a:t>
            </a:r>
            <a:endParaRPr/>
          </a:p>
          <a:p>
            <a:pPr indent="-311150" lvl="0" marL="457200" rtl="0" algn="l">
              <a:spcBef>
                <a:spcPts val="0"/>
              </a:spcBef>
              <a:spcAft>
                <a:spcPts val="0"/>
              </a:spcAft>
              <a:buSzPts val="1300"/>
              <a:buChar char="●"/>
            </a:pPr>
            <a:r>
              <a:rPr lang="en"/>
              <a:t>This is “Dreambooth”</a:t>
            </a:r>
            <a:endParaRPr/>
          </a:p>
        </p:txBody>
      </p:sp>
      <p:sp>
        <p:nvSpPr>
          <p:cNvPr id="134" name="Google Shape;134;p19"/>
          <p:cNvSpPr txBox="1"/>
          <p:nvPr>
            <p:ph idx="1" type="body"/>
          </p:nvPr>
        </p:nvSpPr>
        <p:spPr>
          <a:xfrm>
            <a:off x="4805475" y="2078875"/>
            <a:ext cx="40089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i="1" lang="en" sz="1200"/>
              <a:t>Chen, Xiangyi, and Stéphane Lathuilière. "Face aging via diffusion-based editing."</a:t>
            </a:r>
            <a:endParaRPr i="1" sz="1200"/>
          </a:p>
          <a:p>
            <a:pPr indent="-311150" lvl="0" marL="457200" rtl="0" algn="l">
              <a:spcBef>
                <a:spcPts val="1200"/>
              </a:spcBef>
              <a:spcAft>
                <a:spcPts val="0"/>
              </a:spcAft>
              <a:buSzPts val="1300"/>
              <a:buChar char="●"/>
            </a:pPr>
            <a:r>
              <a:rPr lang="en"/>
              <a:t>Goal: novel approach to face-aging editing using a </a:t>
            </a:r>
            <a:r>
              <a:rPr lang="en"/>
              <a:t>generalized</a:t>
            </a:r>
            <a:r>
              <a:rPr lang="en"/>
              <a:t> latent diffusion model </a:t>
            </a:r>
            <a:endParaRPr/>
          </a:p>
          <a:p>
            <a:pPr indent="-311150" lvl="0" marL="457200" rtl="0" algn="l">
              <a:spcBef>
                <a:spcPts val="0"/>
              </a:spcBef>
              <a:spcAft>
                <a:spcPts val="0"/>
              </a:spcAft>
              <a:buSzPts val="1300"/>
              <a:buChar char="●"/>
            </a:pPr>
            <a:r>
              <a:rPr lang="en"/>
              <a:t>Employs two step process: </a:t>
            </a:r>
            <a:endParaRPr/>
          </a:p>
          <a:p>
            <a:pPr indent="-298450" lvl="1" marL="914400" rtl="0" algn="l">
              <a:spcBef>
                <a:spcPts val="0"/>
              </a:spcBef>
              <a:spcAft>
                <a:spcPts val="0"/>
              </a:spcAft>
              <a:buSzPts val="1100"/>
              <a:buChar char="○"/>
            </a:pPr>
            <a:r>
              <a:rPr lang="en"/>
              <a:t>Fine-tuning</a:t>
            </a:r>
            <a:r>
              <a:rPr lang="en"/>
              <a:t> pre-trained LDM for age-aware face </a:t>
            </a:r>
            <a:r>
              <a:rPr lang="en"/>
              <a:t>generation</a:t>
            </a:r>
            <a:r>
              <a:rPr lang="en"/>
              <a:t>   </a:t>
            </a:r>
            <a:endParaRPr/>
          </a:p>
          <a:p>
            <a:pPr indent="-298450" lvl="1" marL="914400" rtl="0" algn="l">
              <a:spcBef>
                <a:spcPts val="0"/>
              </a:spcBef>
              <a:spcAft>
                <a:spcPts val="0"/>
              </a:spcAft>
              <a:buSzPts val="1100"/>
              <a:buChar char="○"/>
            </a:pPr>
            <a:r>
              <a:rPr lang="en"/>
              <a:t>Inference on real input using inversion and text-guided local age editing via cross attention</a:t>
            </a:r>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27650" y="123207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Overview of methods</a:t>
            </a:r>
            <a:endParaRPr sz="2240"/>
          </a:p>
        </p:txBody>
      </p:sp>
      <p:sp>
        <p:nvSpPr>
          <p:cNvPr id="140" name="Google Shape;140;p20"/>
          <p:cNvSpPr txBox="1"/>
          <p:nvPr>
            <p:ph idx="1" type="body"/>
          </p:nvPr>
        </p:nvSpPr>
        <p:spPr>
          <a:xfrm>
            <a:off x="727650" y="1767275"/>
            <a:ext cx="7688700" cy="11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Stable diffusion modes can not be </a:t>
            </a:r>
            <a:r>
              <a:rPr lang="en"/>
              <a:t>fine tuned</a:t>
            </a:r>
            <a:r>
              <a:rPr lang="en"/>
              <a:t> for realistic face age editing </a:t>
            </a:r>
            <a:r>
              <a:rPr lang="en"/>
              <a:t>because</a:t>
            </a:r>
            <a:r>
              <a:rPr lang="en"/>
              <a:t> </a:t>
            </a:r>
            <a:endParaRPr/>
          </a:p>
          <a:p>
            <a:pPr indent="-311150" lvl="0" marL="457200" rtl="0" algn="l">
              <a:spcBef>
                <a:spcPts val="1200"/>
              </a:spcBef>
              <a:spcAft>
                <a:spcPts val="0"/>
              </a:spcAft>
              <a:buSzPts val="1300"/>
              <a:buAutoNum type="arabicPeriod"/>
            </a:pPr>
            <a:r>
              <a:rPr lang="en"/>
              <a:t>Costly: </a:t>
            </a:r>
            <a:r>
              <a:rPr lang="en"/>
              <a:t>with ~850M parameters, SDM’s are resource-intensive and time-consuming</a:t>
            </a:r>
            <a:r>
              <a:rPr lang="en"/>
              <a:t> </a:t>
            </a:r>
            <a:endParaRPr/>
          </a:p>
          <a:p>
            <a:pPr indent="-311150" lvl="0" marL="457200" rtl="0" algn="l">
              <a:spcBef>
                <a:spcPts val="0"/>
              </a:spcBef>
              <a:spcAft>
                <a:spcPts val="0"/>
              </a:spcAft>
              <a:buSzPts val="1300"/>
              <a:buAutoNum type="arabicPeriod"/>
            </a:pPr>
            <a:r>
              <a:rPr lang="en"/>
              <a:t>Risky: can lose general image generation ability called catastrophic forgetting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41" name="Google Shape;141;p20"/>
          <p:cNvSpPr txBox="1"/>
          <p:nvPr>
            <p:ph idx="1" type="body"/>
          </p:nvPr>
        </p:nvSpPr>
        <p:spPr>
          <a:xfrm>
            <a:off x="727650" y="2743525"/>
            <a:ext cx="5301900" cy="229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Lightweight methods tailored for realistic and identity-preserving face are more ideal like: </a:t>
            </a:r>
            <a:endParaRPr/>
          </a:p>
          <a:p>
            <a:pPr indent="0" lvl="0" marL="0" rtl="0" algn="l">
              <a:lnSpc>
                <a:spcPct val="115000"/>
              </a:lnSpc>
              <a:spcBef>
                <a:spcPts val="1200"/>
              </a:spcBef>
              <a:spcAft>
                <a:spcPts val="0"/>
              </a:spcAft>
              <a:buNone/>
            </a:pPr>
            <a:r>
              <a:rPr lang="en"/>
              <a:t>DreamBooth: a few-shot learning technique that fine-tunes select components of the U-Net in Stable Diffusion.</a:t>
            </a:r>
            <a:endParaRPr/>
          </a:p>
          <a:p>
            <a:pPr indent="0" lvl="0" marL="0" rtl="0" algn="l">
              <a:lnSpc>
                <a:spcPct val="115000"/>
              </a:lnSpc>
              <a:spcBef>
                <a:spcPts val="1200"/>
              </a:spcBef>
              <a:spcAft>
                <a:spcPts val="1200"/>
              </a:spcAft>
              <a:buNone/>
            </a:pPr>
            <a:r>
              <a:rPr lang="en"/>
              <a:t>Image Inversion + Cross-Attention: maps a real image to the model’s latent noise space. Leverages cross-attention to focus on age-relevant facial regions during generation, ensuring realistic and identity-preserving edits.</a:t>
            </a:r>
            <a:endParaRPr/>
          </a:p>
        </p:txBody>
      </p:sp>
      <p:pic>
        <p:nvPicPr>
          <p:cNvPr id="142" name="Google Shape;142;p20"/>
          <p:cNvPicPr preferRelativeResize="0"/>
          <p:nvPr/>
        </p:nvPicPr>
        <p:blipFill>
          <a:blip r:embed="rId3">
            <a:alphaModFix/>
          </a:blip>
          <a:stretch>
            <a:fillRect/>
          </a:stretch>
        </p:blipFill>
        <p:spPr>
          <a:xfrm>
            <a:off x="5951600" y="2915075"/>
            <a:ext cx="2985201" cy="1791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667050" y="129247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Key implementation (Dreambooth)</a:t>
            </a:r>
            <a:endParaRPr sz="2240"/>
          </a:p>
        </p:txBody>
      </p:sp>
      <p:sp>
        <p:nvSpPr>
          <p:cNvPr id="148" name="Google Shape;148;p21"/>
          <p:cNvSpPr txBox="1"/>
          <p:nvPr/>
        </p:nvSpPr>
        <p:spPr>
          <a:xfrm>
            <a:off x="187225" y="1827663"/>
            <a:ext cx="6178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u="sng">
                <a:solidFill>
                  <a:schemeClr val="accent1"/>
                </a:solidFill>
                <a:latin typeface="Lato"/>
                <a:ea typeface="Lato"/>
                <a:cs typeface="Lato"/>
                <a:sym typeface="Lato"/>
              </a:rPr>
              <a:t>Goal:</a:t>
            </a:r>
            <a:r>
              <a:rPr lang="en" sz="1800">
                <a:solidFill>
                  <a:schemeClr val="accent1"/>
                </a:solidFill>
                <a:latin typeface="Lato"/>
                <a:ea typeface="Lato"/>
                <a:cs typeface="Lato"/>
                <a:sym typeface="Lato"/>
              </a:rPr>
              <a:t> “teach” the stable diffusion the meaning of a new word</a:t>
            </a:r>
            <a:endParaRPr sz="1800">
              <a:solidFill>
                <a:schemeClr val="accent1"/>
              </a:solidFill>
              <a:latin typeface="Lato"/>
              <a:ea typeface="Lato"/>
              <a:cs typeface="Lato"/>
              <a:sym typeface="Lato"/>
            </a:endParaRPr>
          </a:p>
        </p:txBody>
      </p:sp>
      <p:sp>
        <p:nvSpPr>
          <p:cNvPr id="149" name="Google Shape;149;p21"/>
          <p:cNvSpPr txBox="1"/>
          <p:nvPr>
            <p:ph idx="1" type="body"/>
          </p:nvPr>
        </p:nvSpPr>
        <p:spPr>
          <a:xfrm>
            <a:off x="139175" y="2432925"/>
            <a:ext cx="4889100" cy="24432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sz="1800"/>
              <a:t>Model Implementation Details:</a:t>
            </a:r>
            <a:endParaRPr sz="1800"/>
          </a:p>
          <a:p>
            <a:pPr indent="-334327" lvl="1" marL="914400" rtl="0" algn="l">
              <a:spcBef>
                <a:spcPts val="0"/>
              </a:spcBef>
              <a:spcAft>
                <a:spcPts val="0"/>
              </a:spcAft>
              <a:buSzPct val="100000"/>
              <a:buChar char="○"/>
            </a:pPr>
            <a:r>
              <a:rPr lang="en" sz="1800"/>
              <a:t>Total params: 859,520,964</a:t>
            </a:r>
            <a:endParaRPr sz="1800"/>
          </a:p>
          <a:p>
            <a:pPr indent="-334327" lvl="1" marL="914400" rtl="0" algn="l">
              <a:spcBef>
                <a:spcPts val="0"/>
              </a:spcBef>
              <a:spcAft>
                <a:spcPts val="0"/>
              </a:spcAft>
              <a:buSzPct val="100000"/>
              <a:buChar char="○"/>
            </a:pPr>
            <a:r>
              <a:rPr lang="en" sz="1800"/>
              <a:t>~5 billion image/text pairs</a:t>
            </a:r>
            <a:endParaRPr sz="1800"/>
          </a:p>
          <a:p>
            <a:pPr indent="-334327" lvl="0" marL="457200" rtl="0" algn="l">
              <a:spcBef>
                <a:spcPts val="0"/>
              </a:spcBef>
              <a:spcAft>
                <a:spcPts val="0"/>
              </a:spcAft>
              <a:buSzPct val="100000"/>
              <a:buChar char="●"/>
            </a:pPr>
            <a:r>
              <a:rPr lang="en" sz="1800"/>
              <a:t>Resources for fine-tuning:</a:t>
            </a:r>
            <a:endParaRPr sz="1800"/>
          </a:p>
          <a:p>
            <a:pPr indent="-334327" lvl="1" marL="914400" rtl="0" algn="l">
              <a:spcBef>
                <a:spcPts val="0"/>
              </a:spcBef>
              <a:spcAft>
                <a:spcPts val="0"/>
              </a:spcAft>
              <a:buSzPct val="100000"/>
              <a:buChar char="○"/>
            </a:pPr>
            <a:r>
              <a:rPr lang="en" sz="1800"/>
              <a:t>Hugging face: Diffusers, Accelerate</a:t>
            </a:r>
            <a:endParaRPr sz="1800"/>
          </a:p>
          <a:p>
            <a:pPr indent="-334327" lvl="1" marL="914400" rtl="0" algn="l">
              <a:spcBef>
                <a:spcPts val="0"/>
              </a:spcBef>
              <a:spcAft>
                <a:spcPts val="0"/>
              </a:spcAft>
              <a:buSzPct val="100000"/>
              <a:buChar char="○"/>
            </a:pPr>
            <a:r>
              <a:rPr lang="en" sz="1800"/>
              <a:t>ShivamShrirao diffuser extensions</a:t>
            </a:r>
            <a:endParaRPr sz="1800"/>
          </a:p>
          <a:p>
            <a:pPr indent="-334327" lvl="1" marL="914400" rtl="0" algn="l">
              <a:spcBef>
                <a:spcPts val="0"/>
              </a:spcBef>
              <a:spcAft>
                <a:spcPts val="0"/>
              </a:spcAft>
              <a:buSzPct val="100000"/>
              <a:buChar char="○"/>
            </a:pPr>
            <a:r>
              <a:rPr lang="en" sz="1800"/>
              <a:t>Google Colab T4 </a:t>
            </a:r>
            <a:endParaRPr sz="1800"/>
          </a:p>
          <a:p>
            <a:pPr indent="-334327" lvl="1" marL="914400" rtl="0" algn="l">
              <a:spcBef>
                <a:spcPts val="0"/>
              </a:spcBef>
              <a:spcAft>
                <a:spcPts val="0"/>
              </a:spcAft>
              <a:buSzPct val="100000"/>
              <a:buChar char="○"/>
            </a:pPr>
            <a:r>
              <a:rPr lang="en" sz="1800"/>
              <a:t>(Training and generation time is ~15 minutes total)</a:t>
            </a:r>
            <a:endParaRPr sz="1800"/>
          </a:p>
        </p:txBody>
      </p:sp>
      <p:pic>
        <p:nvPicPr>
          <p:cNvPr id="150" name="Google Shape;150;p21"/>
          <p:cNvPicPr preferRelativeResize="0"/>
          <p:nvPr/>
        </p:nvPicPr>
        <p:blipFill>
          <a:blip r:embed="rId3">
            <a:alphaModFix/>
          </a:blip>
          <a:stretch>
            <a:fillRect/>
          </a:stretch>
        </p:blipFill>
        <p:spPr>
          <a:xfrm>
            <a:off x="6957575" y="2520150"/>
            <a:ext cx="1950623" cy="1950602"/>
          </a:xfrm>
          <a:prstGeom prst="rect">
            <a:avLst/>
          </a:prstGeom>
          <a:noFill/>
          <a:ln>
            <a:noFill/>
          </a:ln>
        </p:spPr>
      </p:pic>
      <p:pic>
        <p:nvPicPr>
          <p:cNvPr id="151" name="Google Shape;151;p21"/>
          <p:cNvPicPr preferRelativeResize="0"/>
          <p:nvPr/>
        </p:nvPicPr>
        <p:blipFill>
          <a:blip r:embed="rId4">
            <a:alphaModFix/>
          </a:blip>
          <a:stretch>
            <a:fillRect/>
          </a:stretch>
        </p:blipFill>
        <p:spPr>
          <a:xfrm>
            <a:off x="5256875" y="2609224"/>
            <a:ext cx="1681600" cy="1634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